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wmf" ContentType="image/x-wmf"/>
  <Default Extension="jpeg" ContentType="image/jpeg"/>
  <Default Extension="rels" ContentType="application/vnd.openxmlformats-package.relationships+xml"/>
  <Default Extension="xml" ContentType="application/xml"/>
  <Default Extension="vsdx" ContentType="application/vnd.ms-visio.drawing"/>
  <Default Extension="wdp" ContentType="image/vnd.ms-photo"/>
  <Default Extension="vml" ContentType="application/vnd.openxmlformats-officedocument.vmlDrawin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heme/theme2.xml" ContentType="application/vnd.openxmlformats-officedocument.theme+xml"/>
  <Override PartName="/ppt/tags/tag68.xml" ContentType="application/vnd.openxmlformats-officedocument.presentationml.tags+xml"/>
  <Override PartName="/ppt/tags/tag69.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60" r:id="rId2"/>
    <p:sldId id="261" r:id="rId3"/>
    <p:sldId id="267" r:id="rId4"/>
    <p:sldId id="262" r:id="rId5"/>
    <p:sldId id="263" r:id="rId6"/>
    <p:sldId id="268" r:id="rId7"/>
    <p:sldId id="264" r:id="rId8"/>
    <p:sldId id="279" r:id="rId9"/>
    <p:sldId id="280" r:id="rId10"/>
    <p:sldId id="281" r:id="rId11"/>
    <p:sldId id="282" r:id="rId12"/>
    <p:sldId id="283" r:id="rId13"/>
    <p:sldId id="269" r:id="rId14"/>
    <p:sldId id="271" r:id="rId15"/>
    <p:sldId id="273" r:id="rId16"/>
    <p:sldId id="272" r:id="rId17"/>
    <p:sldId id="274" r:id="rId18"/>
    <p:sldId id="284" r:id="rId19"/>
    <p:sldId id="285" r:id="rId20"/>
    <p:sldId id="270" r:id="rId21"/>
    <p:sldId id="275" r:id="rId22"/>
    <p:sldId id="278"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4371"/>
    <a:srgbClr val="244B88"/>
    <a:srgbClr val="244C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758" autoAdjust="0"/>
  </p:normalViewPr>
  <p:slideViewPr>
    <p:cSldViewPr snapToGrid="0">
      <p:cViewPr varScale="1">
        <p:scale>
          <a:sx n="106" d="100"/>
          <a:sy n="106" d="100"/>
        </p:scale>
        <p:origin x="75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0.wmf"/><Relationship Id="rId1" Type="http://schemas.openxmlformats.org/officeDocument/2006/relationships/image" Target="../media/image9.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4.emf"/></Relationships>
</file>

<file path=ppt/media/hdphoto1.wdp>
</file>

<file path=ppt/media/image1.png>
</file>

<file path=ppt/media/image10.wmf>
</file>

<file path=ppt/media/image11.png>
</file>

<file path=ppt/media/image12.png>
</file>

<file path=ppt/media/image13.wmf>
</file>

<file path=ppt/media/image15.png>
</file>

<file path=ppt/media/image2.png>
</file>

<file path=ppt/media/image20.jpeg>
</file>

<file path=ppt/media/image21.png>
</file>

<file path=ppt/media/image3.png>
</file>

<file path=ppt/media/image4.png>
</file>

<file path=ppt/media/image5.png>
</file>

<file path=ppt/media/image6.png>
</file>

<file path=ppt/media/image7.png>
</file>

<file path=ppt/media/image9.wm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2A1863-90C4-4227-A26D-4F5307AE9462}" type="datetimeFigureOut">
              <a:rPr lang="zh-CN" altLang="en-US" smtClean="0"/>
              <a:t>2022/5/27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AE998B-9CE4-4E1D-A108-4C11B2BF0D94}" type="slidenum">
              <a:rPr lang="zh-CN" altLang="en-US" smtClean="0"/>
              <a:t>‹#›</a:t>
            </a:fld>
            <a:endParaRPr lang="zh-CN" altLang="en-US"/>
          </a:p>
        </p:txBody>
      </p:sp>
    </p:spTree>
    <p:extLst>
      <p:ext uri="{BB962C8B-B14F-4D97-AF65-F5344CB8AC3E}">
        <p14:creationId xmlns:p14="http://schemas.microsoft.com/office/powerpoint/2010/main" val="674597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空天飞行器是可执行航天发射任务并多次重复使用的新一代天地往返飞行器，可在地面机场水平起飞，具有“廉价、安全、便捷、机动”的优势，既可载人也可货运。</a:t>
            </a:r>
            <a:endParaRPr lang="zh-CN" altLang="en-US" dirty="0"/>
          </a:p>
        </p:txBody>
      </p:sp>
      <p:sp>
        <p:nvSpPr>
          <p:cNvPr id="4" name="灯片编号占位符 3"/>
          <p:cNvSpPr>
            <a:spLocks noGrp="1"/>
          </p:cNvSpPr>
          <p:nvPr>
            <p:ph type="sldNum" sz="quarter" idx="5"/>
          </p:nvPr>
        </p:nvSpPr>
        <p:spPr/>
        <p:txBody>
          <a:bodyPr/>
          <a:lstStyle/>
          <a:p>
            <a:fld id="{6AAE998B-9CE4-4E1D-A108-4C11B2BF0D94}" type="slidenum">
              <a:rPr lang="zh-CN" altLang="en-US" smtClean="0"/>
              <a:t>4</a:t>
            </a:fld>
            <a:endParaRPr lang="zh-CN" altLang="en-US"/>
          </a:p>
        </p:txBody>
      </p:sp>
    </p:spTree>
    <p:extLst>
      <p:ext uri="{BB962C8B-B14F-4D97-AF65-F5344CB8AC3E}">
        <p14:creationId xmlns:p14="http://schemas.microsoft.com/office/powerpoint/2010/main" val="2334444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1986</a:t>
            </a:r>
            <a:r>
              <a:rPr lang="zh-CN" altLang="en-US" sz="1200" b="0" i="0" kern="1200" dirty="0">
                <a:solidFill>
                  <a:schemeClr val="tx1"/>
                </a:solidFill>
                <a:effectLst/>
                <a:latin typeface="+mn-lt"/>
                <a:ea typeface="+mn-ea"/>
                <a:cs typeface="+mn-cs"/>
              </a:rPr>
              <a:t>年，美国启动了</a:t>
            </a:r>
            <a:r>
              <a:rPr lang="en-US" altLang="zh-CN" sz="1200" b="0" i="0" kern="1200" dirty="0">
                <a:solidFill>
                  <a:schemeClr val="tx1"/>
                </a:solidFill>
                <a:effectLst/>
                <a:latin typeface="+mn-lt"/>
                <a:ea typeface="+mn-ea"/>
                <a:cs typeface="+mn-cs"/>
              </a:rPr>
              <a:t>NASP</a:t>
            </a:r>
            <a:r>
              <a:rPr lang="zh-CN" altLang="en-US" sz="1200" b="0" i="0" kern="1200" dirty="0">
                <a:solidFill>
                  <a:schemeClr val="tx1"/>
                </a:solidFill>
                <a:effectLst/>
                <a:latin typeface="+mn-lt"/>
                <a:ea typeface="+mn-ea"/>
                <a:cs typeface="+mn-cs"/>
              </a:rPr>
              <a:t>计划，掀起了世界范围内的空天飞行器研究高潮。美国的</a:t>
            </a:r>
            <a:r>
              <a:rPr lang="en-US" altLang="zh-CN" sz="1200" b="0" i="0" kern="1200" dirty="0">
                <a:solidFill>
                  <a:schemeClr val="tx1"/>
                </a:solidFill>
                <a:effectLst/>
                <a:latin typeface="+mn-lt"/>
                <a:ea typeface="+mn-ea"/>
                <a:cs typeface="+mn-cs"/>
              </a:rPr>
              <a:t>X-30</a:t>
            </a:r>
            <a:r>
              <a:rPr lang="zh-CN" altLang="en-US" sz="1200" b="0" i="0" kern="1200" dirty="0">
                <a:solidFill>
                  <a:schemeClr val="tx1"/>
                </a:solidFill>
                <a:effectLst/>
                <a:latin typeface="+mn-lt"/>
                <a:ea typeface="+mn-ea"/>
                <a:cs typeface="+mn-cs"/>
              </a:rPr>
              <a:t>单级入轨飞行器、</a:t>
            </a:r>
            <a:r>
              <a:rPr lang="en-US" altLang="zh-CN" sz="1200" b="0" i="0" kern="1200" dirty="0">
                <a:solidFill>
                  <a:schemeClr val="tx1"/>
                </a:solidFill>
                <a:effectLst/>
                <a:latin typeface="+mn-lt"/>
                <a:ea typeface="+mn-ea"/>
                <a:cs typeface="+mn-cs"/>
              </a:rPr>
              <a:t>X-43</a:t>
            </a:r>
            <a:r>
              <a:rPr lang="zh-CN" altLang="en-US" sz="1200" b="0" i="0" kern="1200" dirty="0">
                <a:solidFill>
                  <a:schemeClr val="tx1"/>
                </a:solidFill>
                <a:effectLst/>
                <a:latin typeface="+mn-lt"/>
                <a:ea typeface="+mn-ea"/>
                <a:cs typeface="+mn-cs"/>
              </a:rPr>
              <a:t>无人驾驶飞行器、英国单级入轨可重复使用运载器霍托尔空天飞机、德国的桑格尔空天飞行器项目是当时的“顶流明星”。但是受当时航空航天技术水平和经费限制，这些计划和方案最终都没能变为现实。</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2010</a:t>
            </a:r>
            <a:r>
              <a:rPr lang="zh-CN" altLang="en-US" sz="1200" b="0" i="0" kern="1200" dirty="0">
                <a:solidFill>
                  <a:schemeClr val="tx1"/>
                </a:solidFill>
                <a:effectLst/>
                <a:latin typeface="+mn-lt"/>
                <a:ea typeface="+mn-ea"/>
                <a:cs typeface="+mn-cs"/>
              </a:rPr>
              <a:t>年，美国</a:t>
            </a:r>
            <a:r>
              <a:rPr lang="en-US" altLang="zh-CN" sz="1200" b="0" i="0" kern="1200" dirty="0">
                <a:solidFill>
                  <a:schemeClr val="tx1"/>
                </a:solidFill>
                <a:effectLst/>
                <a:latin typeface="+mn-lt"/>
                <a:ea typeface="+mn-ea"/>
                <a:cs typeface="+mn-cs"/>
              </a:rPr>
              <a:t>X-37B</a:t>
            </a:r>
            <a:r>
              <a:rPr lang="zh-CN" altLang="en-US" sz="1200" b="0" i="0" kern="1200" dirty="0">
                <a:solidFill>
                  <a:schemeClr val="tx1"/>
                </a:solidFill>
                <a:effectLst/>
                <a:latin typeface="+mn-lt"/>
                <a:ea typeface="+mn-ea"/>
                <a:cs typeface="+mn-cs"/>
              </a:rPr>
              <a:t>飞行器的成功发射，推动了世界空天飞行器的研制全面升温。目前，俄罗斯的多用途空天系统计划、英国的云霄塔空天飞机项目、欧空局的空天飞机项目等正在如火如荼地开展，日本和印度也在积极布局，开展关键技术攻关。</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我国研发航天运输系统选择的技术道路和美国、俄罗斯等国家均不相同</a:t>
            </a:r>
            <a:r>
              <a:rPr lang="zh-CN" altLang="en-US" sz="1200" kern="1200" dirty="0">
                <a:solidFill>
                  <a:schemeClr val="tx1"/>
                </a:solidFill>
                <a:effectLst/>
                <a:latin typeface="+mn-lt"/>
                <a:ea typeface="+mn-ea"/>
                <a:cs typeface="+mn-cs"/>
              </a:rPr>
              <a:t>，</a:t>
            </a:r>
            <a:r>
              <a:rPr lang="zh-CN" altLang="en-US" dirty="0">
                <a:latin typeface="宋体" panose="02010600030101010101" pitchFamily="2" charset="-122"/>
                <a:ea typeface="宋体" panose="02010600030101010101" pitchFamily="2" charset="-122"/>
                <a:cs typeface="+mn-ea"/>
                <a:sym typeface="Arial" panose="020B0604020202020204" pitchFamily="34" charset="0"/>
              </a:rPr>
              <a:t>我国航天专家提出一种立足于新一代运载火箭主要技术的串联式两级入轨重复使用运载器方案。</a:t>
            </a:r>
          </a:p>
          <a:p>
            <a:r>
              <a:rPr lang="zh-CN" altLang="zh-CN" sz="120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二零一八年三月六号，央视曝光报道，航天三院正在研制一种用于天地往返运输，并可重要、重复入轨的腾云工程，同一工程能从普通机场起飞和降落，即可载人也可货运。二零二一年七月十六号，航天科技研制的亚轨道重复使用演示验证项目运载器在酒泉发射中心首飞。航天科技在相关报道中称，其研制的亚轨道重复使用飞行器过于先进、不便展示。</a:t>
            </a:r>
            <a:endParaRPr lang="zh-CN" altLang="en-US" dirty="0"/>
          </a:p>
        </p:txBody>
      </p:sp>
      <p:sp>
        <p:nvSpPr>
          <p:cNvPr id="4" name="灯片编号占位符 3"/>
          <p:cNvSpPr>
            <a:spLocks noGrp="1"/>
          </p:cNvSpPr>
          <p:nvPr>
            <p:ph type="sldNum" sz="quarter" idx="5"/>
          </p:nvPr>
        </p:nvSpPr>
        <p:spPr/>
        <p:txBody>
          <a:bodyPr/>
          <a:lstStyle/>
          <a:p>
            <a:fld id="{6AAE998B-9CE4-4E1D-A108-4C11B2BF0D94}" type="slidenum">
              <a:rPr lang="zh-CN" altLang="en-US" smtClean="0"/>
              <a:t>5</a:t>
            </a:fld>
            <a:endParaRPr lang="zh-CN" altLang="en-US"/>
          </a:p>
        </p:txBody>
      </p:sp>
    </p:spTree>
    <p:extLst>
      <p:ext uri="{BB962C8B-B14F-4D97-AF65-F5344CB8AC3E}">
        <p14:creationId xmlns:p14="http://schemas.microsoft.com/office/powerpoint/2010/main" val="2086306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AAE998B-9CE4-4E1D-A108-4C11B2BF0D94}" type="slidenum">
              <a:rPr lang="zh-CN" altLang="en-US" smtClean="0"/>
              <a:t>7</a:t>
            </a:fld>
            <a:endParaRPr lang="zh-CN" altLang="en-US"/>
          </a:p>
        </p:txBody>
      </p:sp>
    </p:spTree>
    <p:extLst>
      <p:ext uri="{BB962C8B-B14F-4D97-AF65-F5344CB8AC3E}">
        <p14:creationId xmlns:p14="http://schemas.microsoft.com/office/powerpoint/2010/main" val="28887952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tags" Target="../tags/tag7.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29.xml"/><Relationship Id="rId7" Type="http://schemas.openxmlformats.org/officeDocument/2006/relationships/slideMaster" Target="../slideMasters/slideMaster1.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s>
</file>

<file path=ppt/slideLayouts/_rels/slideLayout11.xml.rels><?xml version="1.0" encoding="UTF-8" standalone="yes"?>
<Relationships xmlns="http://schemas.openxmlformats.org/package/2006/relationships"><Relationship Id="rId8" Type="http://schemas.openxmlformats.org/officeDocument/2006/relationships/tags" Target="../tags/tag40.xml"/><Relationship Id="rId3" Type="http://schemas.openxmlformats.org/officeDocument/2006/relationships/tags" Target="../tags/tag35.xml"/><Relationship Id="rId7" Type="http://schemas.openxmlformats.org/officeDocument/2006/relationships/tags" Target="../tags/tag39.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9"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5" Type="http://schemas.openxmlformats.org/officeDocument/2006/relationships/slideMaster" Target="../slideMasters/slideMaster1.xml"/><Relationship Id="rId4" Type="http://schemas.openxmlformats.org/officeDocument/2006/relationships/tags" Target="../tags/tag44.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tags" Target="../tags/tag45.xml"/><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50.xml"/><Relationship Id="rId7" Type="http://schemas.openxmlformats.org/officeDocument/2006/relationships/slideMaster" Target="../slideMasters/slideMaster1.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slideMaster" Target="../slideMasters/slideMaster1.xml"/><Relationship Id="rId5" Type="http://schemas.openxmlformats.org/officeDocument/2006/relationships/tags" Target="../tags/tag58.xml"/><Relationship Id="rId4" Type="http://schemas.openxmlformats.org/officeDocument/2006/relationships/tags" Target="../tags/tag57.xml"/></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5" Type="http://schemas.openxmlformats.org/officeDocument/2006/relationships/slideMaster" Target="../slideMasters/slideMaster1.xml"/><Relationship Id="rId4" Type="http://schemas.openxmlformats.org/officeDocument/2006/relationships/tags" Target="../tags/tag6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slideMaster" Target="../slideMasters/slideMaster1.xml"/><Relationship Id="rId5" Type="http://schemas.openxmlformats.org/officeDocument/2006/relationships/tags" Target="../tags/tag67.xml"/><Relationship Id="rId4" Type="http://schemas.openxmlformats.org/officeDocument/2006/relationships/tags" Target="../tags/tag66.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0.xml"/><Relationship Id="rId1" Type="http://schemas.openxmlformats.org/officeDocument/2006/relationships/tags" Target="../tags/tag9.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2.xml"/><Relationship Id="rId1" Type="http://schemas.openxmlformats.org/officeDocument/2006/relationships/tags" Target="../tags/tag11.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4.xml"/><Relationship Id="rId1" Type="http://schemas.openxmlformats.org/officeDocument/2006/relationships/tags" Target="../tags/tag13.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6.xml"/><Relationship Id="rId1" Type="http://schemas.openxmlformats.org/officeDocument/2006/relationships/tags" Target="../tags/tag15.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8.xml"/><Relationship Id="rId1" Type="http://schemas.openxmlformats.org/officeDocument/2006/relationships/tags" Target="../tags/tag17.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 Id="rId5" Type="http://schemas.openxmlformats.org/officeDocument/2006/relationships/image" Target="../media/image1.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slideMaster" Target="../slideMasters/slideMaster1.xml"/><Relationship Id="rId5" Type="http://schemas.openxmlformats.org/officeDocument/2006/relationships/tags" Target="../tags/tag26.xml"/><Relationship Id="rId4" Type="http://schemas.openxmlformats.org/officeDocument/2006/relationships/tags" Target="../tags/tag2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6" name="日期占位符 15"/>
          <p:cNvSpPr>
            <a:spLocks noGrp="1"/>
          </p:cNvSpPr>
          <p:nvPr>
            <p:ph type="dt" sz="half" idx="10"/>
            <p:custDataLst>
              <p:tags r:id="rId1"/>
            </p:custDataLst>
          </p:nvPr>
        </p:nvSpPr>
        <p:spPr/>
        <p:txBody>
          <a:bodyPr/>
          <a:lstStyle/>
          <a:p>
            <a:fld id="{760FBDFE-C587-4B4C-A407-44438C67B59E}" type="datetimeFigureOut">
              <a:rPr lang="zh-CN" altLang="en-US" smtClean="0"/>
              <a:t>2022/5/27</a:t>
            </a:fld>
            <a:endParaRPr lang="zh-CN" altLang="en-US"/>
          </a:p>
        </p:txBody>
      </p:sp>
      <p:sp>
        <p:nvSpPr>
          <p:cNvPr id="17" name="页脚占位符 16"/>
          <p:cNvSpPr>
            <a:spLocks noGrp="1"/>
          </p:cNvSpPr>
          <p:nvPr>
            <p:ph type="ftr" sz="quarter" idx="11"/>
            <p:custDataLst>
              <p:tags r:id="rId2"/>
            </p:custDataLst>
          </p:nvPr>
        </p:nvSpPr>
        <p:spPr/>
        <p:txBody>
          <a:bodyPr/>
          <a:lstStyle/>
          <a:p>
            <a:endParaRPr lang="zh-CN" altLang="en-US" dirty="0"/>
          </a:p>
        </p:txBody>
      </p:sp>
      <p:sp>
        <p:nvSpPr>
          <p:cNvPr id="13" name="矩形 12">
            <a:extLst>
              <a:ext uri="{FF2B5EF4-FFF2-40B4-BE49-F238E27FC236}">
                <a16:creationId xmlns:a16="http://schemas.microsoft.com/office/drawing/2014/main" id="{C02292E8-0CF2-43DC-BA57-3E76DFE457DD}"/>
              </a:ext>
            </a:extLst>
          </p:cNvPr>
          <p:cNvSpPr/>
          <p:nvPr userDrawn="1"/>
        </p:nvSpPr>
        <p:spPr>
          <a:xfrm>
            <a:off x="4801" y="0"/>
            <a:ext cx="2452072" cy="5454073"/>
          </a:xfrm>
          <a:prstGeom prst="rect">
            <a:avLst/>
          </a:prstGeom>
          <a:solidFill>
            <a:sysClr val="window" lastClr="FFFFFF">
              <a:lumMod val="95000"/>
            </a:sysClr>
          </a:solidFill>
          <a:ln w="28575" cap="flat" cmpd="sng" algn="ctr">
            <a:noFill/>
            <a:prstDash val="solid"/>
          </a:ln>
          <a:effectLst/>
        </p:spPr>
        <p:txBody>
          <a:bodyPr lIns="68580" tIns="34290" rIns="68580" bIns="3429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prstClr val="white"/>
              </a:solidFill>
              <a:effectLst/>
              <a:uLnTx/>
              <a:uFillTx/>
              <a:latin typeface="Arial"/>
              <a:ea typeface="黑体" panose="02010609060101010101" pitchFamily="49" charset="-122"/>
              <a:cs typeface="+mn-cs"/>
            </a:endParaRPr>
          </a:p>
        </p:txBody>
      </p:sp>
      <p:sp>
        <p:nvSpPr>
          <p:cNvPr id="21" name="任意多边形: 形状 20">
            <a:extLst>
              <a:ext uri="{FF2B5EF4-FFF2-40B4-BE49-F238E27FC236}">
                <a16:creationId xmlns:a16="http://schemas.microsoft.com/office/drawing/2014/main" id="{B6322782-1BCD-4E1B-9025-45AE6E4161DB}"/>
              </a:ext>
            </a:extLst>
          </p:cNvPr>
          <p:cNvSpPr/>
          <p:nvPr userDrawn="1"/>
        </p:nvSpPr>
        <p:spPr>
          <a:xfrm rot="5400000" flipV="1">
            <a:off x="2662197" y="-2667001"/>
            <a:ext cx="6858001" cy="12192000"/>
          </a:xfrm>
          <a:custGeom>
            <a:avLst/>
            <a:gdLst>
              <a:gd name="connsiteX0" fmla="*/ 6631200 w 6858001"/>
              <a:gd name="connsiteY0" fmla="*/ 0 h 12192000"/>
              <a:gd name="connsiteX1" fmla="*/ 6631201 w 6858001"/>
              <a:gd name="connsiteY1" fmla="*/ 12192000 h 12192000"/>
              <a:gd name="connsiteX2" fmla="*/ 6858001 w 6858001"/>
              <a:gd name="connsiteY2" fmla="*/ 12192000 h 12192000"/>
              <a:gd name="connsiteX3" fmla="*/ 6858000 w 6858001"/>
              <a:gd name="connsiteY3" fmla="*/ 0 h 12192000"/>
              <a:gd name="connsiteX4" fmla="*/ 0 w 6858001"/>
              <a:gd name="connsiteY4" fmla="*/ 11960725 h 12192000"/>
              <a:gd name="connsiteX5" fmla="*/ 0 w 6858001"/>
              <a:gd name="connsiteY5" fmla="*/ 12182400 h 12192000"/>
              <a:gd name="connsiteX6" fmla="*/ 6631200 w 6858001"/>
              <a:gd name="connsiteY6" fmla="*/ 12182400 h 12192000"/>
              <a:gd name="connsiteX7" fmla="*/ 6631200 w 6858001"/>
              <a:gd name="connsiteY7" fmla="*/ 11960725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2192000">
                <a:moveTo>
                  <a:pt x="6631200" y="0"/>
                </a:moveTo>
                <a:lnTo>
                  <a:pt x="6631201" y="12192000"/>
                </a:lnTo>
                <a:lnTo>
                  <a:pt x="6858001" y="12192000"/>
                </a:lnTo>
                <a:lnTo>
                  <a:pt x="6858000" y="0"/>
                </a:lnTo>
                <a:close/>
                <a:moveTo>
                  <a:pt x="0" y="11960725"/>
                </a:moveTo>
                <a:lnTo>
                  <a:pt x="0" y="12182400"/>
                </a:lnTo>
                <a:lnTo>
                  <a:pt x="6631200" y="12182400"/>
                </a:lnTo>
                <a:lnTo>
                  <a:pt x="6631200" y="11960725"/>
                </a:lnTo>
                <a:close/>
              </a:path>
            </a:pathLst>
          </a:custGeom>
          <a:solidFill>
            <a:srgbClr val="3043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069789887"/>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2022/5/27</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324832392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2022/5/27</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4182995589"/>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2022/5/27</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375971555"/>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2022/5/27</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2512641743"/>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2022/5/27</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extLst>
      <p:ext uri="{BB962C8B-B14F-4D97-AF65-F5344CB8AC3E}">
        <p14:creationId xmlns:p14="http://schemas.microsoft.com/office/powerpoint/2010/main" val="454203264"/>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2022/5/27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3924453907"/>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2022/5/27</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744930202"/>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2022/5/27</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extLst>
      <p:ext uri="{BB962C8B-B14F-4D97-AF65-F5344CB8AC3E}">
        <p14:creationId xmlns:p14="http://schemas.microsoft.com/office/powerpoint/2010/main" val="580103036"/>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6" name="日期占位符 15"/>
          <p:cNvSpPr>
            <a:spLocks noGrp="1"/>
          </p:cNvSpPr>
          <p:nvPr>
            <p:ph type="dt" sz="half" idx="10"/>
            <p:custDataLst>
              <p:tags r:id="rId1"/>
            </p:custDataLst>
          </p:nvPr>
        </p:nvSpPr>
        <p:spPr/>
        <p:txBody>
          <a:bodyPr/>
          <a:lstStyle/>
          <a:p>
            <a:fld id="{760FBDFE-C587-4B4C-A407-44438C67B59E}" type="datetimeFigureOut">
              <a:rPr lang="zh-CN" altLang="en-US" smtClean="0"/>
              <a:t>2022/5/27</a:t>
            </a:fld>
            <a:endParaRPr lang="zh-CN" altLang="en-US"/>
          </a:p>
        </p:txBody>
      </p:sp>
      <p:sp>
        <p:nvSpPr>
          <p:cNvPr id="17" name="页脚占位符 16"/>
          <p:cNvSpPr>
            <a:spLocks noGrp="1"/>
          </p:cNvSpPr>
          <p:nvPr>
            <p:ph type="ftr" sz="quarter" idx="11"/>
            <p:custDataLst>
              <p:tags r:id="rId2"/>
            </p:custDataLst>
          </p:nvPr>
        </p:nvSpPr>
        <p:spPr/>
        <p:txBody>
          <a:bodyPr/>
          <a:lstStyle/>
          <a:p>
            <a:endParaRPr lang="zh-CN" altLang="en-US" dirty="0"/>
          </a:p>
        </p:txBody>
      </p:sp>
      <p:sp>
        <p:nvSpPr>
          <p:cNvPr id="21" name="任意多边形: 形状 20">
            <a:extLst>
              <a:ext uri="{FF2B5EF4-FFF2-40B4-BE49-F238E27FC236}">
                <a16:creationId xmlns:a16="http://schemas.microsoft.com/office/drawing/2014/main" id="{B6322782-1BCD-4E1B-9025-45AE6E4161DB}"/>
              </a:ext>
            </a:extLst>
          </p:cNvPr>
          <p:cNvSpPr/>
          <p:nvPr userDrawn="1"/>
        </p:nvSpPr>
        <p:spPr>
          <a:xfrm rot="5400000" flipV="1">
            <a:off x="2667001" y="-2667001"/>
            <a:ext cx="6858001" cy="12192000"/>
          </a:xfrm>
          <a:custGeom>
            <a:avLst/>
            <a:gdLst>
              <a:gd name="connsiteX0" fmla="*/ 6631200 w 6858001"/>
              <a:gd name="connsiteY0" fmla="*/ 0 h 12192000"/>
              <a:gd name="connsiteX1" fmla="*/ 6631201 w 6858001"/>
              <a:gd name="connsiteY1" fmla="*/ 12192000 h 12192000"/>
              <a:gd name="connsiteX2" fmla="*/ 6858001 w 6858001"/>
              <a:gd name="connsiteY2" fmla="*/ 12192000 h 12192000"/>
              <a:gd name="connsiteX3" fmla="*/ 6858000 w 6858001"/>
              <a:gd name="connsiteY3" fmla="*/ 0 h 12192000"/>
              <a:gd name="connsiteX4" fmla="*/ 0 w 6858001"/>
              <a:gd name="connsiteY4" fmla="*/ 11960725 h 12192000"/>
              <a:gd name="connsiteX5" fmla="*/ 0 w 6858001"/>
              <a:gd name="connsiteY5" fmla="*/ 12182400 h 12192000"/>
              <a:gd name="connsiteX6" fmla="*/ 6631200 w 6858001"/>
              <a:gd name="connsiteY6" fmla="*/ 12182400 h 12192000"/>
              <a:gd name="connsiteX7" fmla="*/ 6631200 w 6858001"/>
              <a:gd name="connsiteY7" fmla="*/ 11960725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2192000">
                <a:moveTo>
                  <a:pt x="6631200" y="0"/>
                </a:moveTo>
                <a:lnTo>
                  <a:pt x="6631201" y="12192000"/>
                </a:lnTo>
                <a:lnTo>
                  <a:pt x="6858001" y="12192000"/>
                </a:lnTo>
                <a:lnTo>
                  <a:pt x="6858000" y="0"/>
                </a:lnTo>
                <a:close/>
                <a:moveTo>
                  <a:pt x="0" y="11960725"/>
                </a:moveTo>
                <a:lnTo>
                  <a:pt x="0" y="12182400"/>
                </a:lnTo>
                <a:lnTo>
                  <a:pt x="6631200" y="12182400"/>
                </a:lnTo>
                <a:lnTo>
                  <a:pt x="6631200" y="11960725"/>
                </a:lnTo>
                <a:close/>
              </a:path>
            </a:pathLst>
          </a:custGeom>
          <a:solidFill>
            <a:srgbClr val="3043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 name="图片 6">
            <a:extLst>
              <a:ext uri="{FF2B5EF4-FFF2-40B4-BE49-F238E27FC236}">
                <a16:creationId xmlns:a16="http://schemas.microsoft.com/office/drawing/2014/main" id="{C0A27E65-3DE6-4A9B-B8E2-C526D8098BF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30763" y="45308"/>
            <a:ext cx="3916199" cy="1084881"/>
          </a:xfrm>
          <a:prstGeom prst="rect">
            <a:avLst/>
          </a:prstGeom>
        </p:spPr>
      </p:pic>
    </p:spTree>
    <p:extLst>
      <p:ext uri="{BB962C8B-B14F-4D97-AF65-F5344CB8AC3E}">
        <p14:creationId xmlns:p14="http://schemas.microsoft.com/office/powerpoint/2010/main" val="401260716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标题幻灯片">
    <p:bg>
      <p:bgPr>
        <a:pattFill prst="pct60">
          <a:fgClr>
            <a:schemeClr val="bg1"/>
          </a:fgClr>
          <a:bgClr>
            <a:schemeClr val="tx2">
              <a:lumMod val="10000"/>
              <a:lumOff val="90000"/>
            </a:schemeClr>
          </a:bgClr>
        </a:pattFill>
        <a:effectLst/>
      </p:bgPr>
    </p:bg>
    <p:spTree>
      <p:nvGrpSpPr>
        <p:cNvPr id="1" name=""/>
        <p:cNvGrpSpPr/>
        <p:nvPr/>
      </p:nvGrpSpPr>
      <p:grpSpPr>
        <a:xfrm>
          <a:off x="0" y="0"/>
          <a:ext cx="0" cy="0"/>
          <a:chOff x="0" y="0"/>
          <a:chExt cx="0" cy="0"/>
        </a:xfrm>
      </p:grpSpPr>
      <p:sp>
        <p:nvSpPr>
          <p:cNvPr id="16" name="日期占位符 15"/>
          <p:cNvSpPr>
            <a:spLocks noGrp="1"/>
          </p:cNvSpPr>
          <p:nvPr>
            <p:ph type="dt" sz="half" idx="10"/>
            <p:custDataLst>
              <p:tags r:id="rId1"/>
            </p:custDataLst>
          </p:nvPr>
        </p:nvSpPr>
        <p:spPr/>
        <p:txBody>
          <a:bodyPr/>
          <a:lstStyle/>
          <a:p>
            <a:fld id="{760FBDFE-C587-4B4C-A407-44438C67B59E}" type="datetimeFigureOut">
              <a:rPr lang="zh-CN" altLang="en-US" smtClean="0"/>
              <a:t>2022/5/27</a:t>
            </a:fld>
            <a:endParaRPr lang="zh-CN" altLang="en-US"/>
          </a:p>
        </p:txBody>
      </p:sp>
      <p:sp>
        <p:nvSpPr>
          <p:cNvPr id="17" name="页脚占位符 16"/>
          <p:cNvSpPr>
            <a:spLocks noGrp="1"/>
          </p:cNvSpPr>
          <p:nvPr>
            <p:ph type="ftr" sz="quarter" idx="11"/>
            <p:custDataLst>
              <p:tags r:id="rId2"/>
            </p:custDataLst>
          </p:nvPr>
        </p:nvSpPr>
        <p:spPr/>
        <p:txBody>
          <a:bodyPr/>
          <a:lstStyle/>
          <a:p>
            <a:endParaRPr lang="zh-CN" altLang="en-US" dirty="0"/>
          </a:p>
        </p:txBody>
      </p:sp>
      <p:sp>
        <p:nvSpPr>
          <p:cNvPr id="21" name="任意多边形: 形状 20">
            <a:extLst>
              <a:ext uri="{FF2B5EF4-FFF2-40B4-BE49-F238E27FC236}">
                <a16:creationId xmlns:a16="http://schemas.microsoft.com/office/drawing/2014/main" id="{B6322782-1BCD-4E1B-9025-45AE6E4161DB}"/>
              </a:ext>
            </a:extLst>
          </p:cNvPr>
          <p:cNvSpPr/>
          <p:nvPr userDrawn="1"/>
        </p:nvSpPr>
        <p:spPr>
          <a:xfrm rot="5400000" flipV="1">
            <a:off x="2667001" y="-2667001"/>
            <a:ext cx="6858001" cy="12192000"/>
          </a:xfrm>
          <a:custGeom>
            <a:avLst/>
            <a:gdLst>
              <a:gd name="connsiteX0" fmla="*/ 6631200 w 6858001"/>
              <a:gd name="connsiteY0" fmla="*/ 0 h 12192000"/>
              <a:gd name="connsiteX1" fmla="*/ 6631201 w 6858001"/>
              <a:gd name="connsiteY1" fmla="*/ 12192000 h 12192000"/>
              <a:gd name="connsiteX2" fmla="*/ 6858001 w 6858001"/>
              <a:gd name="connsiteY2" fmla="*/ 12192000 h 12192000"/>
              <a:gd name="connsiteX3" fmla="*/ 6858000 w 6858001"/>
              <a:gd name="connsiteY3" fmla="*/ 0 h 12192000"/>
              <a:gd name="connsiteX4" fmla="*/ 0 w 6858001"/>
              <a:gd name="connsiteY4" fmla="*/ 11960725 h 12192000"/>
              <a:gd name="connsiteX5" fmla="*/ 0 w 6858001"/>
              <a:gd name="connsiteY5" fmla="*/ 12182400 h 12192000"/>
              <a:gd name="connsiteX6" fmla="*/ 6631200 w 6858001"/>
              <a:gd name="connsiteY6" fmla="*/ 12182400 h 12192000"/>
              <a:gd name="connsiteX7" fmla="*/ 6631200 w 6858001"/>
              <a:gd name="connsiteY7" fmla="*/ 11960725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2192000">
                <a:moveTo>
                  <a:pt x="6631200" y="0"/>
                </a:moveTo>
                <a:lnTo>
                  <a:pt x="6631201" y="12192000"/>
                </a:lnTo>
                <a:lnTo>
                  <a:pt x="6858001" y="12192000"/>
                </a:lnTo>
                <a:lnTo>
                  <a:pt x="6858000" y="0"/>
                </a:lnTo>
                <a:close/>
                <a:moveTo>
                  <a:pt x="0" y="11960725"/>
                </a:moveTo>
                <a:lnTo>
                  <a:pt x="0" y="12182400"/>
                </a:lnTo>
                <a:lnTo>
                  <a:pt x="6631200" y="12182400"/>
                </a:lnTo>
                <a:lnTo>
                  <a:pt x="6631200" y="11960725"/>
                </a:lnTo>
                <a:close/>
              </a:path>
            </a:pathLst>
          </a:custGeom>
          <a:solidFill>
            <a:srgbClr val="3043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 name="图片 6">
            <a:extLst>
              <a:ext uri="{FF2B5EF4-FFF2-40B4-BE49-F238E27FC236}">
                <a16:creationId xmlns:a16="http://schemas.microsoft.com/office/drawing/2014/main" id="{C0A27E65-3DE6-4A9B-B8E2-C526D8098BF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30763" y="45308"/>
            <a:ext cx="3916199" cy="1084881"/>
          </a:xfrm>
          <a:prstGeom prst="rect">
            <a:avLst/>
          </a:prstGeom>
        </p:spPr>
      </p:pic>
      <p:sp>
        <p:nvSpPr>
          <p:cNvPr id="8" name="矩形 7">
            <a:extLst>
              <a:ext uri="{FF2B5EF4-FFF2-40B4-BE49-F238E27FC236}">
                <a16:creationId xmlns:a16="http://schemas.microsoft.com/office/drawing/2014/main" id="{4C71B131-8931-4777-BB43-C098722A7665}"/>
              </a:ext>
            </a:extLst>
          </p:cNvPr>
          <p:cNvSpPr/>
          <p:nvPr userDrawn="1"/>
        </p:nvSpPr>
        <p:spPr>
          <a:xfrm>
            <a:off x="0" y="0"/>
            <a:ext cx="1739900" cy="6858000"/>
          </a:xfrm>
          <a:prstGeom prst="rect">
            <a:avLst/>
          </a:prstGeom>
          <a:solidFill>
            <a:schemeClr val="tx2">
              <a:lumMod val="75000"/>
              <a:lumOff val="25000"/>
            </a:schemeClr>
          </a:solidFill>
          <a:ln w="28575" cap="flat" cmpd="sng" algn="ctr">
            <a:noFill/>
            <a:prstDash val="solid"/>
          </a:ln>
          <a:effectLst/>
        </p:spPr>
        <p:txBody>
          <a:bodyPr lIns="68580" tIns="34290" rIns="68580" bIns="34290" rtlCol="0" anchor="ctr"/>
          <a:lstStyle/>
          <a:p>
            <a:pPr rtl="0" eaLnBrk="1" fontAlgn="auto" latinLnBrk="0" hangingPunct="1"/>
            <a:endParaRPr lang="zh-CN" altLang="zh-CN" sz="1800" b="0" i="0" u="none" strike="noStrike" kern="1200" dirty="0">
              <a:solidFill>
                <a:schemeClr val="tx1"/>
              </a:solidFill>
              <a:effectLst/>
              <a:latin typeface="+mn-lt"/>
              <a:ea typeface="+mn-ea"/>
              <a:cs typeface="+mn-cs"/>
            </a:endParaRPr>
          </a:p>
        </p:txBody>
      </p:sp>
      <p:graphicFrame>
        <p:nvGraphicFramePr>
          <p:cNvPr id="9" name="表格 8">
            <a:extLst>
              <a:ext uri="{FF2B5EF4-FFF2-40B4-BE49-F238E27FC236}">
                <a16:creationId xmlns:a16="http://schemas.microsoft.com/office/drawing/2014/main" id="{497677ED-8936-4BC3-8E8D-D3A1E6E8189B}"/>
              </a:ext>
            </a:extLst>
          </p:cNvPr>
          <p:cNvGraphicFramePr>
            <a:graphicFrameLocks noGrp="1"/>
          </p:cNvGraphicFramePr>
          <p:nvPr userDrawn="1">
            <p:extLst>
              <p:ext uri="{D42A27DB-BD31-4B8C-83A1-F6EECF244321}">
                <p14:modId xmlns:p14="http://schemas.microsoft.com/office/powerpoint/2010/main" val="872280282"/>
              </p:ext>
            </p:extLst>
          </p:nvPr>
        </p:nvGraphicFramePr>
        <p:xfrm>
          <a:off x="-2" y="1546986"/>
          <a:ext cx="1739900" cy="3012316"/>
        </p:xfrm>
        <a:graphic>
          <a:graphicData uri="http://schemas.openxmlformats.org/drawingml/2006/table">
            <a:tbl>
              <a:tblPr/>
              <a:tblGrid>
                <a:gridCol w="1739900">
                  <a:extLst>
                    <a:ext uri="{9D8B030D-6E8A-4147-A177-3AD203B41FA5}">
                      <a16:colId xmlns:a16="http://schemas.microsoft.com/office/drawing/2014/main" val="20000"/>
                    </a:ext>
                  </a:extLst>
                </a:gridCol>
              </a:tblGrid>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dirty="0">
                          <a:solidFill>
                            <a:schemeClr val="bg1"/>
                          </a:solidFill>
                          <a:latin typeface="微软雅黑" panose="020B0503020204020204" pitchFamily="34" charset="-122"/>
                          <a:ea typeface="微软雅黑" panose="020B0503020204020204" pitchFamily="34" charset="-122"/>
                        </a:rPr>
                        <a:t>研究思路与方法</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b="0" dirty="0">
                          <a:solidFill>
                            <a:schemeClr val="bg1"/>
                          </a:solidFill>
                          <a:latin typeface="微软雅黑" panose="020B0503020204020204" pitchFamily="34" charset="-122"/>
                          <a:ea typeface="微软雅黑" panose="020B0503020204020204" pitchFamily="34" charset="-122"/>
                        </a:rPr>
                        <a:t>结果展示分析</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dirty="0">
                          <a:solidFill>
                            <a:schemeClr val="bg1"/>
                          </a:solidFill>
                          <a:latin typeface="微软雅黑" panose="020B0503020204020204" pitchFamily="34" charset="-122"/>
                          <a:ea typeface="微软雅黑" panose="020B0503020204020204" pitchFamily="34" charset="-122"/>
                        </a:rPr>
                        <a:t>总结展望</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bl>
          </a:graphicData>
        </a:graphic>
      </p:graphicFrame>
      <p:grpSp>
        <p:nvGrpSpPr>
          <p:cNvPr id="2" name="组合 1">
            <a:extLst>
              <a:ext uri="{FF2B5EF4-FFF2-40B4-BE49-F238E27FC236}">
                <a16:creationId xmlns:a16="http://schemas.microsoft.com/office/drawing/2014/main" id="{CF322F78-5EC0-4E68-84B6-C1F80B147DF2}"/>
              </a:ext>
            </a:extLst>
          </p:cNvPr>
          <p:cNvGrpSpPr/>
          <p:nvPr userDrawn="1"/>
        </p:nvGrpSpPr>
        <p:grpSpPr>
          <a:xfrm>
            <a:off x="-3" y="1546986"/>
            <a:ext cx="1739900" cy="762105"/>
            <a:chOff x="0" y="1546986"/>
            <a:chExt cx="1739900" cy="739014"/>
          </a:xfrm>
        </p:grpSpPr>
        <p:grpSp>
          <p:nvGrpSpPr>
            <p:cNvPr id="10" name="组合 9">
              <a:extLst>
                <a:ext uri="{FF2B5EF4-FFF2-40B4-BE49-F238E27FC236}">
                  <a16:creationId xmlns:a16="http://schemas.microsoft.com/office/drawing/2014/main" id="{5C62DC0A-9B2E-45CB-B049-C06D6709C41B}"/>
                </a:ext>
              </a:extLst>
            </p:cNvPr>
            <p:cNvGrpSpPr/>
            <p:nvPr userDrawn="1"/>
          </p:nvGrpSpPr>
          <p:grpSpPr>
            <a:xfrm>
              <a:off x="0" y="1546986"/>
              <a:ext cx="1739900" cy="739014"/>
              <a:chOff x="21760" y="1272663"/>
              <a:chExt cx="1691680" cy="788186"/>
            </a:xfrm>
          </p:grpSpPr>
          <p:sp>
            <p:nvSpPr>
              <p:cNvPr id="11" name="矩形 10">
                <a:extLst>
                  <a:ext uri="{FF2B5EF4-FFF2-40B4-BE49-F238E27FC236}">
                    <a16:creationId xmlns:a16="http://schemas.microsoft.com/office/drawing/2014/main" id="{124F1528-9D62-4EF5-8D87-587E58305F5F}"/>
                  </a:ext>
                </a:extLst>
              </p:cNvPr>
              <p:cNvSpPr/>
              <p:nvPr userDrawn="1"/>
            </p:nvSpPr>
            <p:spPr>
              <a:xfrm>
                <a:off x="21760" y="1272663"/>
                <a:ext cx="1691680" cy="788186"/>
              </a:xfrm>
              <a:prstGeom prst="rect">
                <a:avLst/>
              </a:prstGeom>
              <a:solidFill>
                <a:schemeClr val="bg2"/>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tabLst/>
                  <a:defRPr/>
                </a:pPr>
                <a:r>
                  <a:rPr lang="zh-CN" altLang="en-US" sz="1400" b="0" kern="1200" dirty="0">
                    <a:solidFill>
                      <a:schemeClr val="tx1"/>
                    </a:solidFill>
                    <a:latin typeface="微软雅黑" panose="020B0503020204020204" pitchFamily="34" charset="-122"/>
                    <a:ea typeface="微软雅黑" panose="020B0503020204020204" pitchFamily="34" charset="-122"/>
                    <a:cs typeface="+mn-cs"/>
                  </a:rPr>
                  <a:t>项目背景</a:t>
                </a:r>
              </a:p>
            </p:txBody>
          </p:sp>
          <p:sp>
            <p:nvSpPr>
              <p:cNvPr id="12" name="等腰三角形 11">
                <a:extLst>
                  <a:ext uri="{FF2B5EF4-FFF2-40B4-BE49-F238E27FC236}">
                    <a16:creationId xmlns:a16="http://schemas.microsoft.com/office/drawing/2014/main" id="{B6979E68-FBC0-4C7A-9CB1-62204FAC062F}"/>
                  </a:ext>
                </a:extLst>
              </p:cNvPr>
              <p:cNvSpPr/>
              <p:nvPr userDrawn="1"/>
            </p:nvSpPr>
            <p:spPr>
              <a:xfrm rot="16200000">
                <a:off x="1547664" y="1594748"/>
                <a:ext cx="144016" cy="144016"/>
              </a:xfrm>
              <a:prstGeom prst="triangle">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等腰三角形 18">
              <a:extLst>
                <a:ext uri="{FF2B5EF4-FFF2-40B4-BE49-F238E27FC236}">
                  <a16:creationId xmlns:a16="http://schemas.microsoft.com/office/drawing/2014/main" id="{FEC6DE3B-8A97-40E1-990E-20C00C7AE2E0}"/>
                </a:ext>
              </a:extLst>
            </p:cNvPr>
            <p:cNvSpPr/>
            <p:nvPr userDrawn="1"/>
          </p:nvSpPr>
          <p:spPr>
            <a:xfrm rot="16200000">
              <a:off x="1553459" y="1826493"/>
              <a:ext cx="180000" cy="180000"/>
            </a:xfrm>
            <a:prstGeom prst="triangle">
              <a:avLst/>
            </a:prstGeom>
            <a:solidFill>
              <a:schemeClr val="tx2">
                <a:lumMod val="75000"/>
                <a:lumOff val="25000"/>
              </a:schemeClr>
            </a:solidFill>
            <a:ln w="28575" cap="flat" cmpd="sng" algn="ctr">
              <a:no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prstClr val="white"/>
                </a:solidFill>
                <a:effectLst/>
                <a:uLnTx/>
                <a:uFillTx/>
                <a:latin typeface="Arial"/>
                <a:ea typeface="黑体" panose="02010609060101010101" pitchFamily="49" charset="-122"/>
                <a:cs typeface="+mn-cs"/>
              </a:endParaRPr>
            </a:p>
          </p:txBody>
        </p:sp>
      </p:grpSp>
      <p:pic>
        <p:nvPicPr>
          <p:cNvPr id="6" name="图片 5">
            <a:extLst>
              <a:ext uri="{FF2B5EF4-FFF2-40B4-BE49-F238E27FC236}">
                <a16:creationId xmlns:a16="http://schemas.microsoft.com/office/drawing/2014/main" id="{108EFD9C-89B2-4378-999E-7D66DBCF1217}"/>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62189" y="226800"/>
            <a:ext cx="1215516" cy="1215516"/>
          </a:xfrm>
          <a:prstGeom prst="rect">
            <a:avLst/>
          </a:prstGeom>
        </p:spPr>
      </p:pic>
    </p:spTree>
    <p:extLst>
      <p:ext uri="{BB962C8B-B14F-4D97-AF65-F5344CB8AC3E}">
        <p14:creationId xmlns:p14="http://schemas.microsoft.com/office/powerpoint/2010/main" val="245183307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8_标题幻灯片">
    <p:bg>
      <p:bgPr>
        <a:pattFill prst="pct60">
          <a:fgClr>
            <a:schemeClr val="bg1"/>
          </a:fgClr>
          <a:bgClr>
            <a:schemeClr val="tx2">
              <a:lumMod val="10000"/>
              <a:lumOff val="90000"/>
            </a:schemeClr>
          </a:bgClr>
        </a:pattFill>
        <a:effectLst/>
      </p:bgPr>
    </p:bg>
    <p:spTree>
      <p:nvGrpSpPr>
        <p:cNvPr id="1" name=""/>
        <p:cNvGrpSpPr/>
        <p:nvPr/>
      </p:nvGrpSpPr>
      <p:grpSpPr>
        <a:xfrm>
          <a:off x="0" y="0"/>
          <a:ext cx="0" cy="0"/>
          <a:chOff x="0" y="0"/>
          <a:chExt cx="0" cy="0"/>
        </a:xfrm>
      </p:grpSpPr>
      <p:sp>
        <p:nvSpPr>
          <p:cNvPr id="16" name="日期占位符 15"/>
          <p:cNvSpPr>
            <a:spLocks noGrp="1"/>
          </p:cNvSpPr>
          <p:nvPr>
            <p:ph type="dt" sz="half" idx="10"/>
            <p:custDataLst>
              <p:tags r:id="rId1"/>
            </p:custDataLst>
          </p:nvPr>
        </p:nvSpPr>
        <p:spPr/>
        <p:txBody>
          <a:bodyPr/>
          <a:lstStyle/>
          <a:p>
            <a:fld id="{760FBDFE-C587-4B4C-A407-44438C67B59E}" type="datetimeFigureOut">
              <a:rPr lang="zh-CN" altLang="en-US" smtClean="0"/>
              <a:t>2022/5/27</a:t>
            </a:fld>
            <a:endParaRPr lang="zh-CN" altLang="en-US"/>
          </a:p>
        </p:txBody>
      </p:sp>
      <p:sp>
        <p:nvSpPr>
          <p:cNvPr id="17" name="页脚占位符 16"/>
          <p:cNvSpPr>
            <a:spLocks noGrp="1"/>
          </p:cNvSpPr>
          <p:nvPr>
            <p:ph type="ftr" sz="quarter" idx="11"/>
            <p:custDataLst>
              <p:tags r:id="rId2"/>
            </p:custDataLst>
          </p:nvPr>
        </p:nvSpPr>
        <p:spPr/>
        <p:txBody>
          <a:bodyPr/>
          <a:lstStyle/>
          <a:p>
            <a:endParaRPr lang="zh-CN" altLang="en-US" dirty="0"/>
          </a:p>
        </p:txBody>
      </p:sp>
      <p:sp>
        <p:nvSpPr>
          <p:cNvPr id="21" name="任意多边形: 形状 20">
            <a:extLst>
              <a:ext uri="{FF2B5EF4-FFF2-40B4-BE49-F238E27FC236}">
                <a16:creationId xmlns:a16="http://schemas.microsoft.com/office/drawing/2014/main" id="{B6322782-1BCD-4E1B-9025-45AE6E4161DB}"/>
              </a:ext>
            </a:extLst>
          </p:cNvPr>
          <p:cNvSpPr/>
          <p:nvPr userDrawn="1"/>
        </p:nvSpPr>
        <p:spPr>
          <a:xfrm rot="5400000" flipV="1">
            <a:off x="2667001" y="-2667001"/>
            <a:ext cx="6858001" cy="12192000"/>
          </a:xfrm>
          <a:custGeom>
            <a:avLst/>
            <a:gdLst>
              <a:gd name="connsiteX0" fmla="*/ 6631200 w 6858001"/>
              <a:gd name="connsiteY0" fmla="*/ 0 h 12192000"/>
              <a:gd name="connsiteX1" fmla="*/ 6631201 w 6858001"/>
              <a:gd name="connsiteY1" fmla="*/ 12192000 h 12192000"/>
              <a:gd name="connsiteX2" fmla="*/ 6858001 w 6858001"/>
              <a:gd name="connsiteY2" fmla="*/ 12192000 h 12192000"/>
              <a:gd name="connsiteX3" fmla="*/ 6858000 w 6858001"/>
              <a:gd name="connsiteY3" fmla="*/ 0 h 12192000"/>
              <a:gd name="connsiteX4" fmla="*/ 0 w 6858001"/>
              <a:gd name="connsiteY4" fmla="*/ 11960725 h 12192000"/>
              <a:gd name="connsiteX5" fmla="*/ 0 w 6858001"/>
              <a:gd name="connsiteY5" fmla="*/ 12182400 h 12192000"/>
              <a:gd name="connsiteX6" fmla="*/ 6631200 w 6858001"/>
              <a:gd name="connsiteY6" fmla="*/ 12182400 h 12192000"/>
              <a:gd name="connsiteX7" fmla="*/ 6631200 w 6858001"/>
              <a:gd name="connsiteY7" fmla="*/ 11960725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2192000">
                <a:moveTo>
                  <a:pt x="6631200" y="0"/>
                </a:moveTo>
                <a:lnTo>
                  <a:pt x="6631201" y="12192000"/>
                </a:lnTo>
                <a:lnTo>
                  <a:pt x="6858001" y="12192000"/>
                </a:lnTo>
                <a:lnTo>
                  <a:pt x="6858000" y="0"/>
                </a:lnTo>
                <a:close/>
                <a:moveTo>
                  <a:pt x="0" y="11960725"/>
                </a:moveTo>
                <a:lnTo>
                  <a:pt x="0" y="12182400"/>
                </a:lnTo>
                <a:lnTo>
                  <a:pt x="6631200" y="12182400"/>
                </a:lnTo>
                <a:lnTo>
                  <a:pt x="6631200" y="11960725"/>
                </a:lnTo>
                <a:close/>
              </a:path>
            </a:pathLst>
          </a:custGeom>
          <a:solidFill>
            <a:srgbClr val="3043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 name="图片 6">
            <a:extLst>
              <a:ext uri="{FF2B5EF4-FFF2-40B4-BE49-F238E27FC236}">
                <a16:creationId xmlns:a16="http://schemas.microsoft.com/office/drawing/2014/main" id="{C0A27E65-3DE6-4A9B-B8E2-C526D8098BF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30763" y="45308"/>
            <a:ext cx="3916199" cy="1084881"/>
          </a:xfrm>
          <a:prstGeom prst="rect">
            <a:avLst/>
          </a:prstGeom>
        </p:spPr>
      </p:pic>
      <p:sp>
        <p:nvSpPr>
          <p:cNvPr id="8" name="矩形 7">
            <a:extLst>
              <a:ext uri="{FF2B5EF4-FFF2-40B4-BE49-F238E27FC236}">
                <a16:creationId xmlns:a16="http://schemas.microsoft.com/office/drawing/2014/main" id="{4C71B131-8931-4777-BB43-C098722A7665}"/>
              </a:ext>
            </a:extLst>
          </p:cNvPr>
          <p:cNvSpPr/>
          <p:nvPr userDrawn="1"/>
        </p:nvSpPr>
        <p:spPr>
          <a:xfrm>
            <a:off x="0" y="0"/>
            <a:ext cx="1739900" cy="6858000"/>
          </a:xfrm>
          <a:prstGeom prst="rect">
            <a:avLst/>
          </a:prstGeom>
          <a:solidFill>
            <a:schemeClr val="tx2">
              <a:lumMod val="75000"/>
              <a:lumOff val="25000"/>
            </a:schemeClr>
          </a:solidFill>
          <a:ln w="28575" cap="flat" cmpd="sng" algn="ctr">
            <a:noFill/>
            <a:prstDash val="solid"/>
          </a:ln>
          <a:effectLst/>
        </p:spPr>
        <p:txBody>
          <a:bodyPr lIns="68580" tIns="34290" rIns="68580" bIns="34290" rtlCol="0" anchor="ctr"/>
          <a:lstStyle/>
          <a:p>
            <a:pPr rtl="0" eaLnBrk="1" fontAlgn="auto" latinLnBrk="0" hangingPunct="1"/>
            <a:endParaRPr lang="zh-CN" altLang="zh-CN" sz="1800" b="0" i="0" u="none" strike="noStrike" kern="1200" dirty="0">
              <a:solidFill>
                <a:schemeClr val="tx1"/>
              </a:solidFill>
              <a:effectLst/>
              <a:latin typeface="+mn-lt"/>
              <a:ea typeface="+mn-ea"/>
              <a:cs typeface="+mn-cs"/>
            </a:endParaRPr>
          </a:p>
        </p:txBody>
      </p:sp>
      <p:graphicFrame>
        <p:nvGraphicFramePr>
          <p:cNvPr id="9" name="表格 8">
            <a:extLst>
              <a:ext uri="{FF2B5EF4-FFF2-40B4-BE49-F238E27FC236}">
                <a16:creationId xmlns:a16="http://schemas.microsoft.com/office/drawing/2014/main" id="{497677ED-8936-4BC3-8E8D-D3A1E6E8189B}"/>
              </a:ext>
            </a:extLst>
          </p:cNvPr>
          <p:cNvGraphicFramePr>
            <a:graphicFrameLocks noGrp="1"/>
          </p:cNvGraphicFramePr>
          <p:nvPr userDrawn="1">
            <p:extLst>
              <p:ext uri="{D42A27DB-BD31-4B8C-83A1-F6EECF244321}">
                <p14:modId xmlns:p14="http://schemas.microsoft.com/office/powerpoint/2010/main" val="2917248824"/>
              </p:ext>
            </p:extLst>
          </p:nvPr>
        </p:nvGraphicFramePr>
        <p:xfrm>
          <a:off x="-2" y="1546986"/>
          <a:ext cx="1739900" cy="3012316"/>
        </p:xfrm>
        <a:graphic>
          <a:graphicData uri="http://schemas.openxmlformats.org/drawingml/2006/table">
            <a:tbl>
              <a:tblPr/>
              <a:tblGrid>
                <a:gridCol w="1739900">
                  <a:extLst>
                    <a:ext uri="{9D8B030D-6E8A-4147-A177-3AD203B41FA5}">
                      <a16:colId xmlns:a16="http://schemas.microsoft.com/office/drawing/2014/main" val="20000"/>
                    </a:ext>
                  </a:extLst>
                </a:gridCol>
              </a:tblGrid>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项目背景</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endParaRPr lang="zh-CN" altLang="en-US" sz="14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b="0" dirty="0">
                          <a:solidFill>
                            <a:schemeClr val="bg1"/>
                          </a:solidFill>
                          <a:latin typeface="微软雅黑" panose="020B0503020204020204" pitchFamily="34" charset="-122"/>
                          <a:ea typeface="微软雅黑" panose="020B0503020204020204" pitchFamily="34" charset="-122"/>
                        </a:rPr>
                        <a:t>结果展示分析</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dirty="0">
                          <a:solidFill>
                            <a:schemeClr val="bg1"/>
                          </a:solidFill>
                          <a:latin typeface="微软雅黑" panose="020B0503020204020204" pitchFamily="34" charset="-122"/>
                          <a:ea typeface="微软雅黑" panose="020B0503020204020204" pitchFamily="34" charset="-122"/>
                        </a:rPr>
                        <a:t>总结展望</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bl>
          </a:graphicData>
        </a:graphic>
      </p:graphicFrame>
      <p:grpSp>
        <p:nvGrpSpPr>
          <p:cNvPr id="10" name="组合 9">
            <a:extLst>
              <a:ext uri="{FF2B5EF4-FFF2-40B4-BE49-F238E27FC236}">
                <a16:creationId xmlns:a16="http://schemas.microsoft.com/office/drawing/2014/main" id="{5C62DC0A-9B2E-45CB-B049-C06D6709C41B}"/>
              </a:ext>
            </a:extLst>
          </p:cNvPr>
          <p:cNvGrpSpPr/>
          <p:nvPr userDrawn="1"/>
        </p:nvGrpSpPr>
        <p:grpSpPr>
          <a:xfrm>
            <a:off x="0" y="1546986"/>
            <a:ext cx="1739900" cy="739014"/>
            <a:chOff x="21760" y="1272663"/>
            <a:chExt cx="1691680" cy="788186"/>
          </a:xfrm>
          <a:solidFill>
            <a:schemeClr val="tx2">
              <a:lumMod val="75000"/>
              <a:lumOff val="25000"/>
            </a:schemeClr>
          </a:solidFill>
        </p:grpSpPr>
        <p:sp>
          <p:nvSpPr>
            <p:cNvPr id="11" name="矩形 10">
              <a:extLst>
                <a:ext uri="{FF2B5EF4-FFF2-40B4-BE49-F238E27FC236}">
                  <a16:creationId xmlns:a16="http://schemas.microsoft.com/office/drawing/2014/main" id="{124F1528-9D62-4EF5-8D87-587E58305F5F}"/>
                </a:ext>
              </a:extLst>
            </p:cNvPr>
            <p:cNvSpPr/>
            <p:nvPr userDrawn="1"/>
          </p:nvSpPr>
          <p:spPr>
            <a:xfrm>
              <a:off x="21760" y="1272663"/>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tabLst/>
                <a:defRPr/>
              </a:pPr>
              <a:r>
                <a:rPr lang="zh-CN" altLang="en-US" sz="1400" b="0" kern="1200" dirty="0">
                  <a:solidFill>
                    <a:schemeClr val="bg1"/>
                  </a:solidFill>
                  <a:latin typeface="微软雅黑" panose="020B0503020204020204" pitchFamily="34" charset="-122"/>
                  <a:ea typeface="微软雅黑" panose="020B0503020204020204" pitchFamily="34" charset="-122"/>
                  <a:cs typeface="+mn-cs"/>
                </a:rPr>
                <a:t>项目背景</a:t>
              </a:r>
            </a:p>
          </p:txBody>
        </p:sp>
        <p:sp>
          <p:nvSpPr>
            <p:cNvPr id="12" name="等腰三角形 11">
              <a:extLst>
                <a:ext uri="{FF2B5EF4-FFF2-40B4-BE49-F238E27FC236}">
                  <a16:creationId xmlns:a16="http://schemas.microsoft.com/office/drawing/2014/main" id="{B6979E68-FBC0-4C7A-9CB1-62204FAC062F}"/>
                </a:ext>
              </a:extLst>
            </p:cNvPr>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CF0BB322-4012-4CDD-9A94-2F284CC7C37B}"/>
              </a:ext>
            </a:extLst>
          </p:cNvPr>
          <p:cNvGrpSpPr/>
          <p:nvPr userDrawn="1"/>
        </p:nvGrpSpPr>
        <p:grpSpPr>
          <a:xfrm>
            <a:off x="0" y="2286000"/>
            <a:ext cx="1739898" cy="767144"/>
            <a:chOff x="0" y="1546986"/>
            <a:chExt cx="1739900" cy="739014"/>
          </a:xfrm>
        </p:grpSpPr>
        <p:grpSp>
          <p:nvGrpSpPr>
            <p:cNvPr id="25" name="组合 24">
              <a:extLst>
                <a:ext uri="{FF2B5EF4-FFF2-40B4-BE49-F238E27FC236}">
                  <a16:creationId xmlns:a16="http://schemas.microsoft.com/office/drawing/2014/main" id="{A54A9468-BD9E-4584-B104-4132F5CD3CCC}"/>
                </a:ext>
              </a:extLst>
            </p:cNvPr>
            <p:cNvGrpSpPr/>
            <p:nvPr userDrawn="1"/>
          </p:nvGrpSpPr>
          <p:grpSpPr>
            <a:xfrm>
              <a:off x="0" y="1546986"/>
              <a:ext cx="1739900" cy="739014"/>
              <a:chOff x="21760" y="1272663"/>
              <a:chExt cx="1691680" cy="788186"/>
            </a:xfrm>
          </p:grpSpPr>
          <p:sp>
            <p:nvSpPr>
              <p:cNvPr id="27" name="矩形 26">
                <a:extLst>
                  <a:ext uri="{FF2B5EF4-FFF2-40B4-BE49-F238E27FC236}">
                    <a16:creationId xmlns:a16="http://schemas.microsoft.com/office/drawing/2014/main" id="{27BEB5DF-EDDC-4F88-ACCB-1A5EAB7B7AE1}"/>
                  </a:ext>
                </a:extLst>
              </p:cNvPr>
              <p:cNvSpPr/>
              <p:nvPr userDrawn="1"/>
            </p:nvSpPr>
            <p:spPr>
              <a:xfrm>
                <a:off x="21760" y="1272663"/>
                <a:ext cx="1691680" cy="788186"/>
              </a:xfrm>
              <a:prstGeom prst="rect">
                <a:avLst/>
              </a:prstGeom>
              <a:solidFill>
                <a:schemeClr val="bg2"/>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tabLst/>
                  <a:defRPr/>
                </a:pPr>
                <a:r>
                  <a:rPr lang="zh-CN" altLang="en-US" sz="1400" b="0" kern="1200" dirty="0">
                    <a:solidFill>
                      <a:schemeClr val="tx1"/>
                    </a:solidFill>
                    <a:latin typeface="微软雅黑" panose="020B0503020204020204" pitchFamily="34" charset="-122"/>
                    <a:ea typeface="微软雅黑" panose="020B0503020204020204" pitchFamily="34" charset="-122"/>
                    <a:cs typeface="+mn-cs"/>
                  </a:rPr>
                  <a:t>研究思路与方法</a:t>
                </a:r>
              </a:p>
            </p:txBody>
          </p:sp>
          <p:sp>
            <p:nvSpPr>
              <p:cNvPr id="28" name="等腰三角形 27">
                <a:extLst>
                  <a:ext uri="{FF2B5EF4-FFF2-40B4-BE49-F238E27FC236}">
                    <a16:creationId xmlns:a16="http://schemas.microsoft.com/office/drawing/2014/main" id="{69F274CB-D726-4CE3-B12F-82A3F8AE3FF6}"/>
                  </a:ext>
                </a:extLst>
              </p:cNvPr>
              <p:cNvSpPr/>
              <p:nvPr userDrawn="1"/>
            </p:nvSpPr>
            <p:spPr>
              <a:xfrm rot="16200000">
                <a:off x="1547664" y="1594748"/>
                <a:ext cx="144016" cy="144016"/>
              </a:xfrm>
              <a:prstGeom prst="triangle">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等腰三角形 25">
              <a:extLst>
                <a:ext uri="{FF2B5EF4-FFF2-40B4-BE49-F238E27FC236}">
                  <a16:creationId xmlns:a16="http://schemas.microsoft.com/office/drawing/2014/main" id="{CDE1B43B-E8E9-4B20-B572-C14CDC632615}"/>
                </a:ext>
              </a:extLst>
            </p:cNvPr>
            <p:cNvSpPr/>
            <p:nvPr userDrawn="1"/>
          </p:nvSpPr>
          <p:spPr>
            <a:xfrm rot="16200000">
              <a:off x="1553459" y="1826493"/>
              <a:ext cx="180000" cy="180000"/>
            </a:xfrm>
            <a:prstGeom prst="triangle">
              <a:avLst/>
            </a:prstGeom>
            <a:solidFill>
              <a:schemeClr val="tx2">
                <a:lumMod val="75000"/>
                <a:lumOff val="25000"/>
              </a:schemeClr>
            </a:solidFill>
            <a:ln w="28575" cap="flat" cmpd="sng" algn="ctr">
              <a:no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prstClr val="white"/>
                </a:solidFill>
                <a:effectLst/>
                <a:uLnTx/>
                <a:uFillTx/>
                <a:latin typeface="Arial"/>
                <a:ea typeface="黑体" panose="02010609060101010101" pitchFamily="49" charset="-122"/>
                <a:cs typeface="+mn-cs"/>
              </a:endParaRPr>
            </a:p>
          </p:txBody>
        </p:sp>
      </p:grpSp>
      <p:pic>
        <p:nvPicPr>
          <p:cNvPr id="18" name="图片 17">
            <a:extLst>
              <a:ext uri="{FF2B5EF4-FFF2-40B4-BE49-F238E27FC236}">
                <a16:creationId xmlns:a16="http://schemas.microsoft.com/office/drawing/2014/main" id="{1660CCC8-B259-46E5-B130-09B4A158323B}"/>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62189" y="226800"/>
            <a:ext cx="1215516" cy="1215516"/>
          </a:xfrm>
          <a:prstGeom prst="rect">
            <a:avLst/>
          </a:prstGeom>
        </p:spPr>
      </p:pic>
    </p:spTree>
    <p:extLst>
      <p:ext uri="{BB962C8B-B14F-4D97-AF65-F5344CB8AC3E}">
        <p14:creationId xmlns:p14="http://schemas.microsoft.com/office/powerpoint/2010/main" val="154787941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标题幻灯片">
    <p:bg>
      <p:bgPr>
        <a:pattFill prst="pct60">
          <a:fgClr>
            <a:schemeClr val="bg1"/>
          </a:fgClr>
          <a:bgClr>
            <a:schemeClr val="tx2">
              <a:lumMod val="10000"/>
              <a:lumOff val="90000"/>
            </a:schemeClr>
          </a:bgClr>
        </a:pattFill>
        <a:effectLst/>
      </p:bgPr>
    </p:bg>
    <p:spTree>
      <p:nvGrpSpPr>
        <p:cNvPr id="1" name=""/>
        <p:cNvGrpSpPr/>
        <p:nvPr/>
      </p:nvGrpSpPr>
      <p:grpSpPr>
        <a:xfrm>
          <a:off x="0" y="0"/>
          <a:ext cx="0" cy="0"/>
          <a:chOff x="0" y="0"/>
          <a:chExt cx="0" cy="0"/>
        </a:xfrm>
      </p:grpSpPr>
      <p:sp>
        <p:nvSpPr>
          <p:cNvPr id="16" name="日期占位符 15"/>
          <p:cNvSpPr>
            <a:spLocks noGrp="1"/>
          </p:cNvSpPr>
          <p:nvPr>
            <p:ph type="dt" sz="half" idx="10"/>
            <p:custDataLst>
              <p:tags r:id="rId1"/>
            </p:custDataLst>
          </p:nvPr>
        </p:nvSpPr>
        <p:spPr/>
        <p:txBody>
          <a:bodyPr/>
          <a:lstStyle/>
          <a:p>
            <a:fld id="{760FBDFE-C587-4B4C-A407-44438C67B59E}" type="datetimeFigureOut">
              <a:rPr lang="zh-CN" altLang="en-US" smtClean="0"/>
              <a:t>2022/5/27</a:t>
            </a:fld>
            <a:endParaRPr lang="zh-CN" altLang="en-US"/>
          </a:p>
        </p:txBody>
      </p:sp>
      <p:sp>
        <p:nvSpPr>
          <p:cNvPr id="17" name="页脚占位符 16"/>
          <p:cNvSpPr>
            <a:spLocks noGrp="1"/>
          </p:cNvSpPr>
          <p:nvPr>
            <p:ph type="ftr" sz="quarter" idx="11"/>
            <p:custDataLst>
              <p:tags r:id="rId2"/>
            </p:custDataLst>
          </p:nvPr>
        </p:nvSpPr>
        <p:spPr/>
        <p:txBody>
          <a:bodyPr/>
          <a:lstStyle/>
          <a:p>
            <a:endParaRPr lang="zh-CN" altLang="en-US" dirty="0"/>
          </a:p>
        </p:txBody>
      </p:sp>
      <p:sp>
        <p:nvSpPr>
          <p:cNvPr id="21" name="任意多边形: 形状 20">
            <a:extLst>
              <a:ext uri="{FF2B5EF4-FFF2-40B4-BE49-F238E27FC236}">
                <a16:creationId xmlns:a16="http://schemas.microsoft.com/office/drawing/2014/main" id="{B6322782-1BCD-4E1B-9025-45AE6E4161DB}"/>
              </a:ext>
            </a:extLst>
          </p:cNvPr>
          <p:cNvSpPr/>
          <p:nvPr userDrawn="1"/>
        </p:nvSpPr>
        <p:spPr>
          <a:xfrm rot="5400000" flipV="1">
            <a:off x="2667001" y="-2667001"/>
            <a:ext cx="6858001" cy="12192000"/>
          </a:xfrm>
          <a:custGeom>
            <a:avLst/>
            <a:gdLst>
              <a:gd name="connsiteX0" fmla="*/ 6631200 w 6858001"/>
              <a:gd name="connsiteY0" fmla="*/ 0 h 12192000"/>
              <a:gd name="connsiteX1" fmla="*/ 6631201 w 6858001"/>
              <a:gd name="connsiteY1" fmla="*/ 12192000 h 12192000"/>
              <a:gd name="connsiteX2" fmla="*/ 6858001 w 6858001"/>
              <a:gd name="connsiteY2" fmla="*/ 12192000 h 12192000"/>
              <a:gd name="connsiteX3" fmla="*/ 6858000 w 6858001"/>
              <a:gd name="connsiteY3" fmla="*/ 0 h 12192000"/>
              <a:gd name="connsiteX4" fmla="*/ 0 w 6858001"/>
              <a:gd name="connsiteY4" fmla="*/ 11960725 h 12192000"/>
              <a:gd name="connsiteX5" fmla="*/ 0 w 6858001"/>
              <a:gd name="connsiteY5" fmla="*/ 12182400 h 12192000"/>
              <a:gd name="connsiteX6" fmla="*/ 6631200 w 6858001"/>
              <a:gd name="connsiteY6" fmla="*/ 12182400 h 12192000"/>
              <a:gd name="connsiteX7" fmla="*/ 6631200 w 6858001"/>
              <a:gd name="connsiteY7" fmla="*/ 11960725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2192000">
                <a:moveTo>
                  <a:pt x="6631200" y="0"/>
                </a:moveTo>
                <a:lnTo>
                  <a:pt x="6631201" y="12192000"/>
                </a:lnTo>
                <a:lnTo>
                  <a:pt x="6858001" y="12192000"/>
                </a:lnTo>
                <a:lnTo>
                  <a:pt x="6858000" y="0"/>
                </a:lnTo>
                <a:close/>
                <a:moveTo>
                  <a:pt x="0" y="11960725"/>
                </a:moveTo>
                <a:lnTo>
                  <a:pt x="0" y="12182400"/>
                </a:lnTo>
                <a:lnTo>
                  <a:pt x="6631200" y="12182400"/>
                </a:lnTo>
                <a:lnTo>
                  <a:pt x="6631200" y="11960725"/>
                </a:lnTo>
                <a:close/>
              </a:path>
            </a:pathLst>
          </a:custGeom>
          <a:solidFill>
            <a:srgbClr val="3043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 name="图片 6">
            <a:extLst>
              <a:ext uri="{FF2B5EF4-FFF2-40B4-BE49-F238E27FC236}">
                <a16:creationId xmlns:a16="http://schemas.microsoft.com/office/drawing/2014/main" id="{C0A27E65-3DE6-4A9B-B8E2-C526D8098BF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30763" y="45308"/>
            <a:ext cx="3916199" cy="1084881"/>
          </a:xfrm>
          <a:prstGeom prst="rect">
            <a:avLst/>
          </a:prstGeom>
        </p:spPr>
      </p:pic>
      <p:sp>
        <p:nvSpPr>
          <p:cNvPr id="8" name="矩形 7">
            <a:extLst>
              <a:ext uri="{FF2B5EF4-FFF2-40B4-BE49-F238E27FC236}">
                <a16:creationId xmlns:a16="http://schemas.microsoft.com/office/drawing/2014/main" id="{4C71B131-8931-4777-BB43-C098722A7665}"/>
              </a:ext>
            </a:extLst>
          </p:cNvPr>
          <p:cNvSpPr/>
          <p:nvPr userDrawn="1"/>
        </p:nvSpPr>
        <p:spPr>
          <a:xfrm>
            <a:off x="0" y="0"/>
            <a:ext cx="1739900" cy="6858000"/>
          </a:xfrm>
          <a:prstGeom prst="rect">
            <a:avLst/>
          </a:prstGeom>
          <a:solidFill>
            <a:schemeClr val="tx2">
              <a:lumMod val="75000"/>
              <a:lumOff val="25000"/>
            </a:schemeClr>
          </a:solidFill>
          <a:ln w="28575" cap="flat" cmpd="sng" algn="ctr">
            <a:noFill/>
            <a:prstDash val="solid"/>
          </a:ln>
          <a:effectLst/>
        </p:spPr>
        <p:txBody>
          <a:bodyPr lIns="68580" tIns="34290" rIns="68580" bIns="34290" rtlCol="0" anchor="ctr"/>
          <a:lstStyle/>
          <a:p>
            <a:pPr rtl="0" eaLnBrk="1" fontAlgn="auto" latinLnBrk="0" hangingPunct="1"/>
            <a:endParaRPr lang="zh-CN" altLang="zh-CN" sz="1800" b="0" i="0" u="none" strike="noStrike" kern="1200" dirty="0">
              <a:solidFill>
                <a:schemeClr val="tx1"/>
              </a:solidFill>
              <a:effectLst/>
              <a:latin typeface="+mn-lt"/>
              <a:ea typeface="+mn-ea"/>
              <a:cs typeface="+mn-cs"/>
            </a:endParaRPr>
          </a:p>
        </p:txBody>
      </p:sp>
      <p:graphicFrame>
        <p:nvGraphicFramePr>
          <p:cNvPr id="9" name="表格 8">
            <a:extLst>
              <a:ext uri="{FF2B5EF4-FFF2-40B4-BE49-F238E27FC236}">
                <a16:creationId xmlns:a16="http://schemas.microsoft.com/office/drawing/2014/main" id="{497677ED-8936-4BC3-8E8D-D3A1E6E8189B}"/>
              </a:ext>
            </a:extLst>
          </p:cNvPr>
          <p:cNvGraphicFramePr>
            <a:graphicFrameLocks noGrp="1"/>
          </p:cNvGraphicFramePr>
          <p:nvPr userDrawn="1">
            <p:extLst>
              <p:ext uri="{D42A27DB-BD31-4B8C-83A1-F6EECF244321}">
                <p14:modId xmlns:p14="http://schemas.microsoft.com/office/powerpoint/2010/main" val="2001524782"/>
              </p:ext>
            </p:extLst>
          </p:nvPr>
        </p:nvGraphicFramePr>
        <p:xfrm>
          <a:off x="-2" y="1546986"/>
          <a:ext cx="1739900" cy="3012316"/>
        </p:xfrm>
        <a:graphic>
          <a:graphicData uri="http://schemas.openxmlformats.org/drawingml/2006/table">
            <a:tbl>
              <a:tblPr/>
              <a:tblGrid>
                <a:gridCol w="1739900">
                  <a:extLst>
                    <a:ext uri="{9D8B030D-6E8A-4147-A177-3AD203B41FA5}">
                      <a16:colId xmlns:a16="http://schemas.microsoft.com/office/drawing/2014/main" val="20000"/>
                    </a:ext>
                  </a:extLst>
                </a:gridCol>
              </a:tblGrid>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dirty="0">
                          <a:solidFill>
                            <a:schemeClr val="bg1"/>
                          </a:solidFill>
                          <a:latin typeface="微软雅黑" panose="020B0503020204020204" pitchFamily="34" charset="-122"/>
                          <a:ea typeface="微软雅黑" panose="020B0503020204020204" pitchFamily="34" charset="-122"/>
                        </a:rPr>
                        <a:t>项目背景</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dirty="0">
                          <a:solidFill>
                            <a:schemeClr val="bg1"/>
                          </a:solidFill>
                          <a:latin typeface="微软雅黑" panose="020B0503020204020204" pitchFamily="34" charset="-122"/>
                          <a:ea typeface="微软雅黑" panose="020B0503020204020204" pitchFamily="34" charset="-122"/>
                        </a:rPr>
                        <a:t>研究思路与方法</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b="0" dirty="0">
                          <a:solidFill>
                            <a:schemeClr val="bg1"/>
                          </a:solidFill>
                          <a:latin typeface="微软雅黑" panose="020B0503020204020204" pitchFamily="34" charset="-122"/>
                          <a:ea typeface="微软雅黑" panose="020B0503020204020204" pitchFamily="34" charset="-122"/>
                        </a:rPr>
                        <a:t>研究思路与方法</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dirty="0">
                          <a:solidFill>
                            <a:schemeClr val="bg1"/>
                          </a:solidFill>
                          <a:latin typeface="微软雅黑" panose="020B0503020204020204" pitchFamily="34" charset="-122"/>
                          <a:ea typeface="微软雅黑" panose="020B0503020204020204" pitchFamily="34" charset="-122"/>
                        </a:rPr>
                        <a:t>总结展望</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bl>
          </a:graphicData>
        </a:graphic>
      </p:graphicFrame>
      <p:grpSp>
        <p:nvGrpSpPr>
          <p:cNvPr id="15" name="组合 14">
            <a:extLst>
              <a:ext uri="{FF2B5EF4-FFF2-40B4-BE49-F238E27FC236}">
                <a16:creationId xmlns:a16="http://schemas.microsoft.com/office/drawing/2014/main" id="{976097F1-55C2-47EE-A25B-FF15E51D4AD1}"/>
              </a:ext>
            </a:extLst>
          </p:cNvPr>
          <p:cNvGrpSpPr/>
          <p:nvPr userDrawn="1"/>
        </p:nvGrpSpPr>
        <p:grpSpPr>
          <a:xfrm>
            <a:off x="0" y="3050571"/>
            <a:ext cx="1739898" cy="756856"/>
            <a:chOff x="0" y="1546986"/>
            <a:chExt cx="1739900" cy="739014"/>
          </a:xfrm>
        </p:grpSpPr>
        <p:grpSp>
          <p:nvGrpSpPr>
            <p:cNvPr id="20" name="组合 19">
              <a:extLst>
                <a:ext uri="{FF2B5EF4-FFF2-40B4-BE49-F238E27FC236}">
                  <a16:creationId xmlns:a16="http://schemas.microsoft.com/office/drawing/2014/main" id="{7D9FF2E7-D27B-4B85-8F18-706ED8899C63}"/>
                </a:ext>
              </a:extLst>
            </p:cNvPr>
            <p:cNvGrpSpPr/>
            <p:nvPr userDrawn="1"/>
          </p:nvGrpSpPr>
          <p:grpSpPr>
            <a:xfrm>
              <a:off x="0" y="1546986"/>
              <a:ext cx="1739900" cy="739014"/>
              <a:chOff x="21760" y="1272663"/>
              <a:chExt cx="1691680" cy="788186"/>
            </a:xfrm>
          </p:grpSpPr>
          <p:sp>
            <p:nvSpPr>
              <p:cNvPr id="23" name="矩形 22">
                <a:extLst>
                  <a:ext uri="{FF2B5EF4-FFF2-40B4-BE49-F238E27FC236}">
                    <a16:creationId xmlns:a16="http://schemas.microsoft.com/office/drawing/2014/main" id="{15E575CA-9512-425B-AC5D-620BF0D06CC6}"/>
                  </a:ext>
                </a:extLst>
              </p:cNvPr>
              <p:cNvSpPr/>
              <p:nvPr userDrawn="1"/>
            </p:nvSpPr>
            <p:spPr>
              <a:xfrm>
                <a:off x="21760" y="1272663"/>
                <a:ext cx="1691680" cy="788186"/>
              </a:xfrm>
              <a:prstGeom prst="rect">
                <a:avLst/>
              </a:prstGeom>
              <a:solidFill>
                <a:schemeClr val="bg2"/>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tabLst/>
                  <a:defRPr/>
                </a:pPr>
                <a:r>
                  <a:rPr lang="zh-CN" altLang="en-US" sz="1400" b="0" kern="1200" dirty="0">
                    <a:solidFill>
                      <a:schemeClr val="tx1"/>
                    </a:solidFill>
                    <a:latin typeface="微软雅黑" panose="020B0503020204020204" pitchFamily="34" charset="-122"/>
                    <a:ea typeface="微软雅黑" panose="020B0503020204020204" pitchFamily="34" charset="-122"/>
                    <a:cs typeface="+mn-cs"/>
                  </a:rPr>
                  <a:t>结果展示分析</a:t>
                </a:r>
              </a:p>
            </p:txBody>
          </p:sp>
          <p:sp>
            <p:nvSpPr>
              <p:cNvPr id="24" name="等腰三角形 23">
                <a:extLst>
                  <a:ext uri="{FF2B5EF4-FFF2-40B4-BE49-F238E27FC236}">
                    <a16:creationId xmlns:a16="http://schemas.microsoft.com/office/drawing/2014/main" id="{FF5E751E-94E7-479C-A10B-11AE0B5000C7}"/>
                  </a:ext>
                </a:extLst>
              </p:cNvPr>
              <p:cNvSpPr/>
              <p:nvPr userDrawn="1"/>
            </p:nvSpPr>
            <p:spPr>
              <a:xfrm rot="16200000">
                <a:off x="1547664" y="1594748"/>
                <a:ext cx="144016" cy="144016"/>
              </a:xfrm>
              <a:prstGeom prst="triangle">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等腰三角形 21">
              <a:extLst>
                <a:ext uri="{FF2B5EF4-FFF2-40B4-BE49-F238E27FC236}">
                  <a16:creationId xmlns:a16="http://schemas.microsoft.com/office/drawing/2014/main" id="{8F03A3FE-EB20-4308-A108-2C455F065085}"/>
                </a:ext>
              </a:extLst>
            </p:cNvPr>
            <p:cNvSpPr/>
            <p:nvPr userDrawn="1"/>
          </p:nvSpPr>
          <p:spPr>
            <a:xfrm rot="16200000">
              <a:off x="1553459" y="1826493"/>
              <a:ext cx="180000" cy="180000"/>
            </a:xfrm>
            <a:prstGeom prst="triangle">
              <a:avLst/>
            </a:prstGeom>
            <a:solidFill>
              <a:schemeClr val="tx2">
                <a:lumMod val="75000"/>
                <a:lumOff val="25000"/>
              </a:schemeClr>
            </a:solidFill>
            <a:ln w="28575" cap="flat" cmpd="sng" algn="ctr">
              <a:no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prstClr val="white"/>
                </a:solidFill>
                <a:effectLst/>
                <a:uLnTx/>
                <a:uFillTx/>
                <a:latin typeface="Arial"/>
                <a:ea typeface="黑体" panose="02010609060101010101" pitchFamily="49" charset="-122"/>
                <a:cs typeface="+mn-cs"/>
              </a:endParaRPr>
            </a:p>
          </p:txBody>
        </p:sp>
      </p:grpSp>
      <p:pic>
        <p:nvPicPr>
          <p:cNvPr id="13" name="图片 12">
            <a:extLst>
              <a:ext uri="{FF2B5EF4-FFF2-40B4-BE49-F238E27FC236}">
                <a16:creationId xmlns:a16="http://schemas.microsoft.com/office/drawing/2014/main" id="{282A0311-183F-4D41-968F-3D50D9F1B383}"/>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62189" y="226800"/>
            <a:ext cx="1215516" cy="1215516"/>
          </a:xfrm>
          <a:prstGeom prst="rect">
            <a:avLst/>
          </a:prstGeom>
        </p:spPr>
      </p:pic>
    </p:spTree>
    <p:extLst>
      <p:ext uri="{BB962C8B-B14F-4D97-AF65-F5344CB8AC3E}">
        <p14:creationId xmlns:p14="http://schemas.microsoft.com/office/powerpoint/2010/main" val="3965082725"/>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标题幻灯片">
    <p:bg>
      <p:bgPr>
        <a:pattFill prst="pct60">
          <a:fgClr>
            <a:schemeClr val="bg1"/>
          </a:fgClr>
          <a:bgClr>
            <a:schemeClr val="tx2">
              <a:lumMod val="10000"/>
              <a:lumOff val="90000"/>
            </a:schemeClr>
          </a:bgClr>
        </a:pattFill>
        <a:effectLst/>
      </p:bgPr>
    </p:bg>
    <p:spTree>
      <p:nvGrpSpPr>
        <p:cNvPr id="1" name=""/>
        <p:cNvGrpSpPr/>
        <p:nvPr/>
      </p:nvGrpSpPr>
      <p:grpSpPr>
        <a:xfrm>
          <a:off x="0" y="0"/>
          <a:ext cx="0" cy="0"/>
          <a:chOff x="0" y="0"/>
          <a:chExt cx="0" cy="0"/>
        </a:xfrm>
      </p:grpSpPr>
      <p:sp>
        <p:nvSpPr>
          <p:cNvPr id="16" name="日期占位符 15"/>
          <p:cNvSpPr>
            <a:spLocks noGrp="1"/>
          </p:cNvSpPr>
          <p:nvPr>
            <p:ph type="dt" sz="half" idx="10"/>
            <p:custDataLst>
              <p:tags r:id="rId1"/>
            </p:custDataLst>
          </p:nvPr>
        </p:nvSpPr>
        <p:spPr/>
        <p:txBody>
          <a:bodyPr/>
          <a:lstStyle/>
          <a:p>
            <a:fld id="{760FBDFE-C587-4B4C-A407-44438C67B59E}" type="datetimeFigureOut">
              <a:rPr lang="zh-CN" altLang="en-US" smtClean="0"/>
              <a:t>2022/5/27</a:t>
            </a:fld>
            <a:endParaRPr lang="zh-CN" altLang="en-US"/>
          </a:p>
        </p:txBody>
      </p:sp>
      <p:sp>
        <p:nvSpPr>
          <p:cNvPr id="17" name="页脚占位符 16"/>
          <p:cNvSpPr>
            <a:spLocks noGrp="1"/>
          </p:cNvSpPr>
          <p:nvPr>
            <p:ph type="ftr" sz="quarter" idx="11"/>
            <p:custDataLst>
              <p:tags r:id="rId2"/>
            </p:custDataLst>
          </p:nvPr>
        </p:nvSpPr>
        <p:spPr/>
        <p:txBody>
          <a:bodyPr/>
          <a:lstStyle/>
          <a:p>
            <a:endParaRPr lang="zh-CN" altLang="en-US" dirty="0"/>
          </a:p>
        </p:txBody>
      </p:sp>
      <p:sp>
        <p:nvSpPr>
          <p:cNvPr id="21" name="任意多边形: 形状 20">
            <a:extLst>
              <a:ext uri="{FF2B5EF4-FFF2-40B4-BE49-F238E27FC236}">
                <a16:creationId xmlns:a16="http://schemas.microsoft.com/office/drawing/2014/main" id="{B6322782-1BCD-4E1B-9025-45AE6E4161DB}"/>
              </a:ext>
            </a:extLst>
          </p:cNvPr>
          <p:cNvSpPr/>
          <p:nvPr userDrawn="1"/>
        </p:nvSpPr>
        <p:spPr>
          <a:xfrm rot="5400000" flipV="1">
            <a:off x="2667001" y="-2667001"/>
            <a:ext cx="6858001" cy="12192000"/>
          </a:xfrm>
          <a:custGeom>
            <a:avLst/>
            <a:gdLst>
              <a:gd name="connsiteX0" fmla="*/ 6631200 w 6858001"/>
              <a:gd name="connsiteY0" fmla="*/ 0 h 12192000"/>
              <a:gd name="connsiteX1" fmla="*/ 6631201 w 6858001"/>
              <a:gd name="connsiteY1" fmla="*/ 12192000 h 12192000"/>
              <a:gd name="connsiteX2" fmla="*/ 6858001 w 6858001"/>
              <a:gd name="connsiteY2" fmla="*/ 12192000 h 12192000"/>
              <a:gd name="connsiteX3" fmla="*/ 6858000 w 6858001"/>
              <a:gd name="connsiteY3" fmla="*/ 0 h 12192000"/>
              <a:gd name="connsiteX4" fmla="*/ 0 w 6858001"/>
              <a:gd name="connsiteY4" fmla="*/ 11960725 h 12192000"/>
              <a:gd name="connsiteX5" fmla="*/ 0 w 6858001"/>
              <a:gd name="connsiteY5" fmla="*/ 12182400 h 12192000"/>
              <a:gd name="connsiteX6" fmla="*/ 6631200 w 6858001"/>
              <a:gd name="connsiteY6" fmla="*/ 12182400 h 12192000"/>
              <a:gd name="connsiteX7" fmla="*/ 6631200 w 6858001"/>
              <a:gd name="connsiteY7" fmla="*/ 11960725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2192000">
                <a:moveTo>
                  <a:pt x="6631200" y="0"/>
                </a:moveTo>
                <a:lnTo>
                  <a:pt x="6631201" y="12192000"/>
                </a:lnTo>
                <a:lnTo>
                  <a:pt x="6858001" y="12192000"/>
                </a:lnTo>
                <a:lnTo>
                  <a:pt x="6858000" y="0"/>
                </a:lnTo>
                <a:close/>
                <a:moveTo>
                  <a:pt x="0" y="11960725"/>
                </a:moveTo>
                <a:lnTo>
                  <a:pt x="0" y="12182400"/>
                </a:lnTo>
                <a:lnTo>
                  <a:pt x="6631200" y="12182400"/>
                </a:lnTo>
                <a:lnTo>
                  <a:pt x="6631200" y="11960725"/>
                </a:lnTo>
                <a:close/>
              </a:path>
            </a:pathLst>
          </a:custGeom>
          <a:solidFill>
            <a:srgbClr val="3043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 name="图片 6">
            <a:extLst>
              <a:ext uri="{FF2B5EF4-FFF2-40B4-BE49-F238E27FC236}">
                <a16:creationId xmlns:a16="http://schemas.microsoft.com/office/drawing/2014/main" id="{C0A27E65-3DE6-4A9B-B8E2-C526D8098BF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30763" y="45308"/>
            <a:ext cx="3916199" cy="1084881"/>
          </a:xfrm>
          <a:prstGeom prst="rect">
            <a:avLst/>
          </a:prstGeom>
        </p:spPr>
      </p:pic>
      <p:sp>
        <p:nvSpPr>
          <p:cNvPr id="8" name="矩形 7">
            <a:extLst>
              <a:ext uri="{FF2B5EF4-FFF2-40B4-BE49-F238E27FC236}">
                <a16:creationId xmlns:a16="http://schemas.microsoft.com/office/drawing/2014/main" id="{4C71B131-8931-4777-BB43-C098722A7665}"/>
              </a:ext>
            </a:extLst>
          </p:cNvPr>
          <p:cNvSpPr/>
          <p:nvPr userDrawn="1"/>
        </p:nvSpPr>
        <p:spPr>
          <a:xfrm>
            <a:off x="0" y="0"/>
            <a:ext cx="1739900" cy="6858000"/>
          </a:xfrm>
          <a:prstGeom prst="rect">
            <a:avLst/>
          </a:prstGeom>
          <a:solidFill>
            <a:schemeClr val="tx2">
              <a:lumMod val="75000"/>
              <a:lumOff val="25000"/>
            </a:schemeClr>
          </a:solidFill>
          <a:ln w="28575" cap="flat" cmpd="sng" algn="ctr">
            <a:noFill/>
            <a:prstDash val="solid"/>
          </a:ln>
          <a:effectLst/>
        </p:spPr>
        <p:txBody>
          <a:bodyPr lIns="68580" tIns="34290" rIns="68580" bIns="34290" rtlCol="0" anchor="ctr"/>
          <a:lstStyle/>
          <a:p>
            <a:pPr rtl="0" eaLnBrk="1" fontAlgn="auto" latinLnBrk="0" hangingPunct="1"/>
            <a:endParaRPr lang="zh-CN" altLang="zh-CN" sz="1800" b="0" i="0" u="none" strike="noStrike" kern="1200" dirty="0">
              <a:solidFill>
                <a:schemeClr val="tx1"/>
              </a:solidFill>
              <a:effectLst/>
              <a:latin typeface="+mn-lt"/>
              <a:ea typeface="+mn-ea"/>
              <a:cs typeface="+mn-cs"/>
            </a:endParaRPr>
          </a:p>
        </p:txBody>
      </p:sp>
      <p:graphicFrame>
        <p:nvGraphicFramePr>
          <p:cNvPr id="9" name="表格 8">
            <a:extLst>
              <a:ext uri="{FF2B5EF4-FFF2-40B4-BE49-F238E27FC236}">
                <a16:creationId xmlns:a16="http://schemas.microsoft.com/office/drawing/2014/main" id="{497677ED-8936-4BC3-8E8D-D3A1E6E8189B}"/>
              </a:ext>
            </a:extLst>
          </p:cNvPr>
          <p:cNvGraphicFramePr>
            <a:graphicFrameLocks noGrp="1"/>
          </p:cNvGraphicFramePr>
          <p:nvPr userDrawn="1">
            <p:extLst>
              <p:ext uri="{D42A27DB-BD31-4B8C-83A1-F6EECF244321}">
                <p14:modId xmlns:p14="http://schemas.microsoft.com/office/powerpoint/2010/main" val="1661977413"/>
              </p:ext>
            </p:extLst>
          </p:nvPr>
        </p:nvGraphicFramePr>
        <p:xfrm>
          <a:off x="0" y="1546986"/>
          <a:ext cx="1739900" cy="3012316"/>
        </p:xfrm>
        <a:graphic>
          <a:graphicData uri="http://schemas.openxmlformats.org/drawingml/2006/table">
            <a:tbl>
              <a:tblPr/>
              <a:tblGrid>
                <a:gridCol w="1739900">
                  <a:extLst>
                    <a:ext uri="{9D8B030D-6E8A-4147-A177-3AD203B41FA5}">
                      <a16:colId xmlns:a16="http://schemas.microsoft.com/office/drawing/2014/main" val="20000"/>
                    </a:ext>
                  </a:extLst>
                </a:gridCol>
              </a:tblGrid>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dirty="0">
                          <a:solidFill>
                            <a:schemeClr val="bg1"/>
                          </a:solidFill>
                          <a:latin typeface="微软雅黑" panose="020B0503020204020204" pitchFamily="34" charset="-122"/>
                          <a:ea typeface="微软雅黑" panose="020B0503020204020204" pitchFamily="34" charset="-122"/>
                        </a:rPr>
                        <a:t>项目背景</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dirty="0">
                          <a:solidFill>
                            <a:schemeClr val="bg1"/>
                          </a:solidFill>
                          <a:latin typeface="微软雅黑" panose="020B0503020204020204" pitchFamily="34" charset="-122"/>
                          <a:ea typeface="微软雅黑" panose="020B0503020204020204" pitchFamily="34" charset="-122"/>
                        </a:rPr>
                        <a:t>研究思路与方法</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r>
                        <a:rPr lang="zh-CN" altLang="en-US" sz="1400" b="0" dirty="0">
                          <a:solidFill>
                            <a:schemeClr val="bg1"/>
                          </a:solidFill>
                          <a:latin typeface="微软雅黑" panose="020B0503020204020204" pitchFamily="34" charset="-122"/>
                          <a:ea typeface="微软雅黑" panose="020B0503020204020204" pitchFamily="34" charset="-122"/>
                        </a:rPr>
                        <a:t>结果展示分析</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753079">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algn="ctr"/>
                      <a:endParaRPr lang="zh-CN" altLang="en-US" sz="140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 lastClr="FFFFFF">
                          <a:lumMod val="75000"/>
                        </a:sysClr>
                      </a:solidFill>
                      <a:prstDash val="solid"/>
                      <a:round/>
                      <a:headEnd type="none" w="med" len="med"/>
                      <a:tailEnd type="none" w="med" len="med"/>
                    </a:lnT>
                    <a:lnB w="12700" cap="flat" cmpd="sng" algn="ctr">
                      <a:solidFill>
                        <a:sysClr val="window" lastClr="FFFFFF">
                          <a:lumMod val="75000"/>
                        </a:sys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bl>
          </a:graphicData>
        </a:graphic>
      </p:graphicFrame>
      <p:grpSp>
        <p:nvGrpSpPr>
          <p:cNvPr id="25" name="组合 24">
            <a:extLst>
              <a:ext uri="{FF2B5EF4-FFF2-40B4-BE49-F238E27FC236}">
                <a16:creationId xmlns:a16="http://schemas.microsoft.com/office/drawing/2014/main" id="{227E7DC9-27D8-4D69-AE90-CD8AF2BB7664}"/>
              </a:ext>
            </a:extLst>
          </p:cNvPr>
          <p:cNvGrpSpPr/>
          <p:nvPr userDrawn="1"/>
        </p:nvGrpSpPr>
        <p:grpSpPr>
          <a:xfrm>
            <a:off x="-1" y="3802446"/>
            <a:ext cx="1739898" cy="756856"/>
            <a:chOff x="0" y="1546986"/>
            <a:chExt cx="1739900" cy="739014"/>
          </a:xfrm>
        </p:grpSpPr>
        <p:grpSp>
          <p:nvGrpSpPr>
            <p:cNvPr id="26" name="组合 25">
              <a:extLst>
                <a:ext uri="{FF2B5EF4-FFF2-40B4-BE49-F238E27FC236}">
                  <a16:creationId xmlns:a16="http://schemas.microsoft.com/office/drawing/2014/main" id="{4854A77D-9F87-433D-9BBC-C148A2D53112}"/>
                </a:ext>
              </a:extLst>
            </p:cNvPr>
            <p:cNvGrpSpPr/>
            <p:nvPr userDrawn="1"/>
          </p:nvGrpSpPr>
          <p:grpSpPr>
            <a:xfrm>
              <a:off x="0" y="1546986"/>
              <a:ext cx="1739900" cy="739014"/>
              <a:chOff x="21760" y="1272663"/>
              <a:chExt cx="1691680" cy="788186"/>
            </a:xfrm>
          </p:grpSpPr>
          <p:sp>
            <p:nvSpPr>
              <p:cNvPr id="28" name="矩形 27">
                <a:extLst>
                  <a:ext uri="{FF2B5EF4-FFF2-40B4-BE49-F238E27FC236}">
                    <a16:creationId xmlns:a16="http://schemas.microsoft.com/office/drawing/2014/main" id="{6286A796-3C2A-4F88-BF0A-7606F4A5F01A}"/>
                  </a:ext>
                </a:extLst>
              </p:cNvPr>
              <p:cNvSpPr/>
              <p:nvPr userDrawn="1"/>
            </p:nvSpPr>
            <p:spPr>
              <a:xfrm>
                <a:off x="21760" y="1272663"/>
                <a:ext cx="1691680" cy="788186"/>
              </a:xfrm>
              <a:prstGeom prst="rect">
                <a:avLst/>
              </a:prstGeom>
              <a:solidFill>
                <a:schemeClr val="bg2"/>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tabLst/>
                  <a:defRPr/>
                </a:pPr>
                <a:r>
                  <a:rPr lang="zh-CN" altLang="en-US" sz="1400" b="0" kern="1200" dirty="0">
                    <a:solidFill>
                      <a:schemeClr val="tx1"/>
                    </a:solidFill>
                    <a:latin typeface="微软雅黑" panose="020B0503020204020204" pitchFamily="34" charset="-122"/>
                    <a:ea typeface="微软雅黑" panose="020B0503020204020204" pitchFamily="34" charset="-122"/>
                    <a:cs typeface="+mn-cs"/>
                  </a:rPr>
                  <a:t>总结展望</a:t>
                </a:r>
              </a:p>
            </p:txBody>
          </p:sp>
          <p:sp>
            <p:nvSpPr>
              <p:cNvPr id="29" name="等腰三角形 28">
                <a:extLst>
                  <a:ext uri="{FF2B5EF4-FFF2-40B4-BE49-F238E27FC236}">
                    <a16:creationId xmlns:a16="http://schemas.microsoft.com/office/drawing/2014/main" id="{0F8497EC-307E-485F-98B8-819A4C728DB7}"/>
                  </a:ext>
                </a:extLst>
              </p:cNvPr>
              <p:cNvSpPr/>
              <p:nvPr userDrawn="1"/>
            </p:nvSpPr>
            <p:spPr>
              <a:xfrm rot="16200000">
                <a:off x="1547664" y="1594748"/>
                <a:ext cx="144016" cy="144016"/>
              </a:xfrm>
              <a:prstGeom prst="triangle">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等腰三角形 26">
              <a:extLst>
                <a:ext uri="{FF2B5EF4-FFF2-40B4-BE49-F238E27FC236}">
                  <a16:creationId xmlns:a16="http://schemas.microsoft.com/office/drawing/2014/main" id="{B6AFF6BC-8B7A-4B4C-9924-7DB62C9E258C}"/>
                </a:ext>
              </a:extLst>
            </p:cNvPr>
            <p:cNvSpPr/>
            <p:nvPr userDrawn="1"/>
          </p:nvSpPr>
          <p:spPr>
            <a:xfrm rot="16200000">
              <a:off x="1553459" y="1826493"/>
              <a:ext cx="180000" cy="180000"/>
            </a:xfrm>
            <a:prstGeom prst="triangle">
              <a:avLst/>
            </a:prstGeom>
            <a:solidFill>
              <a:schemeClr val="tx2">
                <a:lumMod val="75000"/>
                <a:lumOff val="25000"/>
              </a:schemeClr>
            </a:solidFill>
            <a:ln w="28575" cap="flat" cmpd="sng" algn="ctr">
              <a:no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prstClr val="white"/>
                </a:solidFill>
                <a:effectLst/>
                <a:uLnTx/>
                <a:uFillTx/>
                <a:latin typeface="Arial"/>
                <a:ea typeface="黑体" panose="02010609060101010101" pitchFamily="49" charset="-122"/>
                <a:cs typeface="+mn-cs"/>
              </a:endParaRPr>
            </a:p>
          </p:txBody>
        </p:sp>
      </p:grpSp>
      <p:pic>
        <p:nvPicPr>
          <p:cNvPr id="13" name="图片 12">
            <a:extLst>
              <a:ext uri="{FF2B5EF4-FFF2-40B4-BE49-F238E27FC236}">
                <a16:creationId xmlns:a16="http://schemas.microsoft.com/office/drawing/2014/main" id="{87B1D124-82C7-4A9B-94BC-B4085CB763FD}"/>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62189" y="226800"/>
            <a:ext cx="1215516" cy="1215516"/>
          </a:xfrm>
          <a:prstGeom prst="rect">
            <a:avLst/>
          </a:prstGeom>
        </p:spPr>
      </p:pic>
    </p:spTree>
    <p:extLst>
      <p:ext uri="{BB962C8B-B14F-4D97-AF65-F5344CB8AC3E}">
        <p14:creationId xmlns:p14="http://schemas.microsoft.com/office/powerpoint/2010/main" val="14924407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C0A27E65-3DE6-4A9B-B8E2-C526D8098BF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30763" y="45308"/>
            <a:ext cx="3916199" cy="1084881"/>
          </a:xfrm>
          <a:prstGeom prst="rect">
            <a:avLst/>
          </a:prstGeom>
        </p:spPr>
      </p:pic>
    </p:spTree>
    <p:extLst>
      <p:ext uri="{BB962C8B-B14F-4D97-AF65-F5344CB8AC3E}">
        <p14:creationId xmlns:p14="http://schemas.microsoft.com/office/powerpoint/2010/main" val="32122361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16" name="日期占位符 15"/>
          <p:cNvSpPr>
            <a:spLocks noGrp="1"/>
          </p:cNvSpPr>
          <p:nvPr>
            <p:ph type="dt" sz="half" idx="10"/>
            <p:custDataLst>
              <p:tags r:id="rId1"/>
            </p:custDataLst>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760FBDFE-C587-4B4C-A407-44438C67B59E}" type="datetimeFigureOut">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pitchFamily="34" charset="0"/>
                <a:ea typeface="微软雅黑" panose="020B0503020204020204" pitchFamily="34"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2022/5/27</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pitchFamily="34" charset="0"/>
              <a:ea typeface="微软雅黑" panose="020B0503020204020204" pitchFamily="34" charset="-122"/>
              <a:cs typeface="+mn-cs"/>
            </a:endParaRPr>
          </a:p>
        </p:txBody>
      </p:sp>
      <p:sp>
        <p:nvSpPr>
          <p:cNvPr id="17" name="页脚占位符 16"/>
          <p:cNvSpPr>
            <a:spLocks noGrp="1"/>
          </p:cNvSpPr>
          <p:nvPr>
            <p:ph type="ftr" sz="quarter" idx="11"/>
            <p:custDataLst>
              <p:tags r:id="rId2"/>
            </p:custDataLst>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00" b="0" i="0" u="none" strike="noStrike" kern="1200" cap="none" spc="0" normalizeH="0" baseline="0" noProof="0" dirty="0">
              <a:ln>
                <a:noFill/>
              </a:ln>
              <a:solidFill>
                <a:srgbClr val="000000">
                  <a:tint val="75000"/>
                </a:srgbClr>
              </a:solidFill>
              <a:effectLst/>
              <a:uLnTx/>
              <a:uFillTx/>
              <a:latin typeface="Arial" panose="020B0604020202020204" pitchFamily="34" charset="0"/>
              <a:ea typeface="微软雅黑" panose="020B0503020204020204" pitchFamily="34" charset="-122"/>
              <a:cs typeface="+mn-cs"/>
            </a:endParaRPr>
          </a:p>
        </p:txBody>
      </p:sp>
      <p:sp>
        <p:nvSpPr>
          <p:cNvPr id="18" name="灯片编号占位符 17"/>
          <p:cNvSpPr>
            <a:spLocks noGrp="1"/>
          </p:cNvSpPr>
          <p:nvPr>
            <p:ph type="sldNum" sz="quarter" idx="12"/>
            <p:custDataLst>
              <p:tags r:id="rId3"/>
            </p:custDataLst>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AE70B2-8BF9-45C0-BB95-33D1B9D3A854}"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pitchFamily="34" charset="0"/>
                <a:ea typeface="微软雅黑"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000" b="0" i="0" u="none" strike="noStrike" kern="1200" cap="none" spc="0" normalizeH="0" baseline="0" noProof="0" dirty="0">
              <a:ln>
                <a:noFill/>
              </a:ln>
              <a:solidFill>
                <a:srgbClr val="000000">
                  <a:tint val="75000"/>
                </a:srgbClr>
              </a:solidFill>
              <a:effectLst/>
              <a:uLnTx/>
              <a:uFillTx/>
              <a:latin typeface="Arial" panose="020B0604020202020204" pitchFamily="34" charset="0"/>
              <a:ea typeface="微软雅黑" panose="020B0503020204020204" pitchFamily="34" charset="-122"/>
              <a:cs typeface="+mn-cs"/>
            </a:endParaRPr>
          </a:p>
        </p:txBody>
      </p:sp>
      <p:sp>
        <p:nvSpPr>
          <p:cNvPr id="21" name="任意多边形: 形状 20">
            <a:extLst>
              <a:ext uri="{FF2B5EF4-FFF2-40B4-BE49-F238E27FC236}">
                <a16:creationId xmlns:a16="http://schemas.microsoft.com/office/drawing/2014/main" id="{B6322782-1BCD-4E1B-9025-45AE6E4161DB}"/>
              </a:ext>
            </a:extLst>
          </p:cNvPr>
          <p:cNvSpPr/>
          <p:nvPr userDrawn="1"/>
        </p:nvSpPr>
        <p:spPr>
          <a:xfrm rot="5400000" flipV="1">
            <a:off x="2667001" y="-2667001"/>
            <a:ext cx="6858001" cy="12192000"/>
          </a:xfrm>
          <a:custGeom>
            <a:avLst/>
            <a:gdLst>
              <a:gd name="connsiteX0" fmla="*/ 6631200 w 6858001"/>
              <a:gd name="connsiteY0" fmla="*/ 0 h 12192000"/>
              <a:gd name="connsiteX1" fmla="*/ 6631201 w 6858001"/>
              <a:gd name="connsiteY1" fmla="*/ 12192000 h 12192000"/>
              <a:gd name="connsiteX2" fmla="*/ 6858001 w 6858001"/>
              <a:gd name="connsiteY2" fmla="*/ 12192000 h 12192000"/>
              <a:gd name="connsiteX3" fmla="*/ 6858000 w 6858001"/>
              <a:gd name="connsiteY3" fmla="*/ 0 h 12192000"/>
              <a:gd name="connsiteX4" fmla="*/ 0 w 6858001"/>
              <a:gd name="connsiteY4" fmla="*/ 11960725 h 12192000"/>
              <a:gd name="connsiteX5" fmla="*/ 0 w 6858001"/>
              <a:gd name="connsiteY5" fmla="*/ 12182400 h 12192000"/>
              <a:gd name="connsiteX6" fmla="*/ 6631200 w 6858001"/>
              <a:gd name="connsiteY6" fmla="*/ 12182400 h 12192000"/>
              <a:gd name="connsiteX7" fmla="*/ 6631200 w 6858001"/>
              <a:gd name="connsiteY7" fmla="*/ 11960725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2192000">
                <a:moveTo>
                  <a:pt x="6631200" y="0"/>
                </a:moveTo>
                <a:lnTo>
                  <a:pt x="6631201" y="12192000"/>
                </a:lnTo>
                <a:lnTo>
                  <a:pt x="6858001" y="12192000"/>
                </a:lnTo>
                <a:lnTo>
                  <a:pt x="6858000" y="0"/>
                </a:lnTo>
                <a:close/>
                <a:moveTo>
                  <a:pt x="0" y="11960725"/>
                </a:moveTo>
                <a:lnTo>
                  <a:pt x="0" y="12182400"/>
                </a:lnTo>
                <a:lnTo>
                  <a:pt x="6631200" y="12182400"/>
                </a:lnTo>
                <a:lnTo>
                  <a:pt x="6631200" y="11960725"/>
                </a:lnTo>
                <a:close/>
              </a:path>
            </a:pathLst>
          </a:custGeom>
          <a:solidFill>
            <a:srgbClr val="3043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Arial"/>
              <a:ea typeface="微软雅黑"/>
              <a:cs typeface="+mn-cs"/>
            </a:endParaRPr>
          </a:p>
        </p:txBody>
      </p:sp>
      <p:pic>
        <p:nvPicPr>
          <p:cNvPr id="7" name="图片 6">
            <a:extLst>
              <a:ext uri="{FF2B5EF4-FFF2-40B4-BE49-F238E27FC236}">
                <a16:creationId xmlns:a16="http://schemas.microsoft.com/office/drawing/2014/main" id="{C0A27E65-3DE6-4A9B-B8E2-C526D8098BF1}"/>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7930763" y="45308"/>
            <a:ext cx="3916199" cy="1084881"/>
          </a:xfrm>
          <a:prstGeom prst="rect">
            <a:avLst/>
          </a:prstGeom>
        </p:spPr>
      </p:pic>
    </p:spTree>
    <p:extLst>
      <p:ext uri="{BB962C8B-B14F-4D97-AF65-F5344CB8AC3E}">
        <p14:creationId xmlns:p14="http://schemas.microsoft.com/office/powerpoint/2010/main" val="76038864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2022/5/27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223193267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tags" Target="../tags/tag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6.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5.xml"/><Relationship Id="rId10" Type="http://schemas.openxmlformats.org/officeDocument/2006/relationships/slideLayout" Target="../slideLayouts/slideLayout10.xml"/><Relationship Id="rId19" Type="http://schemas.openxmlformats.org/officeDocument/2006/relationships/tags" Target="../tags/tag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bg1"/>
          </a:fgClr>
          <a:bgClr>
            <a:schemeClr val="tx2">
              <a:lumMod val="10000"/>
              <a:lumOff val="90000"/>
            </a:schemeClr>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21"/>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22"/>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2022/5/27</a:t>
            </a:fld>
            <a:endParaRPr lang="zh-CN" altLang="en-US"/>
          </a:p>
        </p:txBody>
      </p:sp>
      <p:sp>
        <p:nvSpPr>
          <p:cNvPr id="5" name="页脚占位符 4"/>
          <p:cNvSpPr>
            <a:spLocks noGrp="1"/>
          </p:cNvSpPr>
          <p:nvPr>
            <p:ph type="ftr" sz="quarter" idx="3"/>
            <p:custDataLst>
              <p:tags r:id="rId23"/>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9"/>
    </p:custDataLst>
    <p:extLst>
      <p:ext uri="{BB962C8B-B14F-4D97-AF65-F5344CB8AC3E}">
        <p14:creationId xmlns:p14="http://schemas.microsoft.com/office/powerpoint/2010/main" val="3501476657"/>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77" r:id="rId3"/>
    <p:sldLayoutId id="2147483680" r:id="rId4"/>
    <p:sldLayoutId id="2147483679" r:id="rId5"/>
    <p:sldLayoutId id="2147483678" r:id="rId6"/>
    <p:sldLayoutId id="2147483676" r:id="rId7"/>
    <p:sldLayoutId id="2147483674" r:id="rId8"/>
    <p:sldLayoutId id="2147483663" r:id="rId9"/>
    <p:sldLayoutId id="2147483664" r:id="rId10"/>
    <p:sldLayoutId id="2147483665" r:id="rId11"/>
    <p:sldLayoutId id="2147483666" r:id="rId12"/>
    <p:sldLayoutId id="2147483667" r:id="rId13"/>
    <p:sldLayoutId id="2147483668" r:id="rId14"/>
    <p:sldLayoutId id="2147483669" r:id="rId15"/>
    <p:sldLayoutId id="2147483670" r:id="rId16"/>
    <p:sldLayoutId id="2147483671" r:id="rId17"/>
  </p:sldLayoutIdLst>
  <p:hf hdr="0" ftr="0" dt="0"/>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69.xml"/><Relationship Id="rId1" Type="http://schemas.openxmlformats.org/officeDocument/2006/relationships/tags" Target="../tags/tag68.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1.png"/><Relationship Id="rId7" Type="http://schemas.openxmlformats.org/officeDocument/2006/relationships/image" Target="../media/image10.wmf"/><Relationship Id="rId2" Type="http://schemas.openxmlformats.org/officeDocument/2006/relationships/slideLayout" Target="../slideLayouts/slideLayout4.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image" Target="../media/image9.wmf"/><Relationship Id="rId4"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4.xml"/><Relationship Id="rId1" Type="http://schemas.openxmlformats.org/officeDocument/2006/relationships/vmlDrawing" Target="../drawings/vmlDrawing3.vml"/><Relationship Id="rId4" Type="http://schemas.openxmlformats.org/officeDocument/2006/relationships/image" Target="../media/image13.wmf"/></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5.xml"/><Relationship Id="rId1" Type="http://schemas.openxmlformats.org/officeDocument/2006/relationships/vmlDrawing" Target="../drawings/vmlDrawing4.vml"/><Relationship Id="rId4" Type="http://schemas.openxmlformats.org/officeDocument/2006/relationships/image" Target="../media/image14.emf"/></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17.xml"/><Relationship Id="rId5" Type="http://schemas.microsoft.com/office/2007/relationships/hdphoto" Target="../media/hdphoto1.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image" Target="../media/image8.emf"/><Relationship Id="rId4" Type="http://schemas.openxmlformats.org/officeDocument/2006/relationships/package" Target="../embeddings/Microsoft_Visio_Drawing.vsdx"/></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dkDnDiag">
          <a:fgClr>
            <a:schemeClr val="bg1"/>
          </a:fgClr>
          <a:bgClr>
            <a:schemeClr val="tx2">
              <a:lumMod val="10000"/>
              <a:lumOff val="90000"/>
            </a:schemeClr>
          </a:bgClr>
        </a:pattFill>
        <a:effectLst/>
      </p:bgPr>
    </p:bg>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FC4934BA-F078-451A-97B6-62FC1F5AFF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64874" y="913559"/>
            <a:ext cx="2062252" cy="2062252"/>
          </a:xfrm>
          <a:prstGeom prst="rect">
            <a:avLst/>
          </a:prstGeom>
        </p:spPr>
      </p:pic>
      <p:grpSp>
        <p:nvGrpSpPr>
          <p:cNvPr id="19" name="组合 18">
            <a:extLst>
              <a:ext uri="{FF2B5EF4-FFF2-40B4-BE49-F238E27FC236}">
                <a16:creationId xmlns:a16="http://schemas.microsoft.com/office/drawing/2014/main" id="{38B5FB42-3381-4CC8-A7DF-07CB3E263EE5}"/>
              </a:ext>
            </a:extLst>
          </p:cNvPr>
          <p:cNvGrpSpPr/>
          <p:nvPr/>
        </p:nvGrpSpPr>
        <p:grpSpPr>
          <a:xfrm>
            <a:off x="1225147" y="3166907"/>
            <a:ext cx="10390908" cy="1111158"/>
            <a:chOff x="1225147" y="3039572"/>
            <a:chExt cx="10390908" cy="1111158"/>
          </a:xfrm>
        </p:grpSpPr>
        <p:sp>
          <p:nvSpPr>
            <p:cNvPr id="22" name="文本框 21">
              <a:extLst>
                <a:ext uri="{FF2B5EF4-FFF2-40B4-BE49-F238E27FC236}">
                  <a16:creationId xmlns:a16="http://schemas.microsoft.com/office/drawing/2014/main" id="{35E73C0A-8EF2-4F62-8D94-5FEE46F75ECA}"/>
                </a:ext>
              </a:extLst>
            </p:cNvPr>
            <p:cNvSpPr txBox="1"/>
            <p:nvPr/>
          </p:nvSpPr>
          <p:spPr>
            <a:xfrm>
              <a:off x="1225147" y="3244265"/>
              <a:ext cx="10390908" cy="646331"/>
            </a:xfrm>
            <a:prstGeom prst="rect">
              <a:avLst/>
            </a:prstGeom>
            <a:noFill/>
          </p:spPr>
          <p:txBody>
            <a:bodyPr wrap="square" rtlCol="0">
              <a:spAutoFit/>
              <a:scene3d>
                <a:camera prst="orthographicFront"/>
                <a:lightRig rig="threePt" dir="t"/>
              </a:scene3d>
              <a:sp3d contourW="12700"/>
            </a:bodyPr>
            <a:lstStyle/>
            <a:p>
              <a:pPr algn="ctr">
                <a:defRPr/>
              </a:pPr>
              <a:r>
                <a:rPr lang="zh-CN" altLang="en-US" sz="3600" b="1" dirty="0">
                  <a:solidFill>
                    <a:schemeClr val="tx2">
                      <a:lumMod val="75000"/>
                      <a:lumOff val="25000"/>
                    </a:schemeClr>
                  </a:solidFill>
                  <a:latin typeface="微软雅黑"/>
                  <a:cs typeface="+mn-ea"/>
                  <a:sym typeface="+mn-lt"/>
                </a:rPr>
                <a:t>空天飞行器面向控制的构型参数化异构方法与实现</a:t>
              </a:r>
            </a:p>
          </p:txBody>
        </p:sp>
        <p:grpSp>
          <p:nvGrpSpPr>
            <p:cNvPr id="38" name="组合 37">
              <a:extLst>
                <a:ext uri="{FF2B5EF4-FFF2-40B4-BE49-F238E27FC236}">
                  <a16:creationId xmlns:a16="http://schemas.microsoft.com/office/drawing/2014/main" id="{1548D196-CA86-41E8-AA82-494C77C14FEC}"/>
                </a:ext>
              </a:extLst>
            </p:cNvPr>
            <p:cNvGrpSpPr/>
            <p:nvPr/>
          </p:nvGrpSpPr>
          <p:grpSpPr>
            <a:xfrm>
              <a:off x="1302327" y="3039572"/>
              <a:ext cx="10313728" cy="1111158"/>
              <a:chOff x="1885348" y="2376055"/>
              <a:chExt cx="5569528" cy="1233055"/>
            </a:xfrm>
          </p:grpSpPr>
          <p:cxnSp>
            <p:nvCxnSpPr>
              <p:cNvPr id="39" name="直接连接符 38">
                <a:extLst>
                  <a:ext uri="{FF2B5EF4-FFF2-40B4-BE49-F238E27FC236}">
                    <a16:creationId xmlns:a16="http://schemas.microsoft.com/office/drawing/2014/main" id="{F2F858A8-9B85-44BF-B0D3-AFBBFCC42938}"/>
                  </a:ext>
                </a:extLst>
              </p:cNvPr>
              <p:cNvCxnSpPr/>
              <p:nvPr/>
            </p:nvCxnSpPr>
            <p:spPr>
              <a:xfrm>
                <a:off x="1885348" y="2376055"/>
                <a:ext cx="5569528" cy="0"/>
              </a:xfrm>
              <a:prstGeom prst="line">
                <a:avLst/>
              </a:prstGeom>
              <a:noFill/>
              <a:ln w="12700" cap="flat" cmpd="sng" algn="ctr">
                <a:solidFill>
                  <a:srgbClr val="304371"/>
                </a:solidFill>
                <a:prstDash val="solid"/>
                <a:miter lim="800000"/>
              </a:ln>
              <a:effectLst/>
            </p:spPr>
          </p:cxnSp>
          <p:cxnSp>
            <p:nvCxnSpPr>
              <p:cNvPr id="40" name="直接连接符 39">
                <a:extLst>
                  <a:ext uri="{FF2B5EF4-FFF2-40B4-BE49-F238E27FC236}">
                    <a16:creationId xmlns:a16="http://schemas.microsoft.com/office/drawing/2014/main" id="{D7611CBC-AF18-4B9F-86D8-158E7C9760CB}"/>
                  </a:ext>
                </a:extLst>
              </p:cNvPr>
              <p:cNvCxnSpPr/>
              <p:nvPr/>
            </p:nvCxnSpPr>
            <p:spPr>
              <a:xfrm>
                <a:off x="1885348" y="3609110"/>
                <a:ext cx="5569528" cy="0"/>
              </a:xfrm>
              <a:prstGeom prst="line">
                <a:avLst/>
              </a:prstGeom>
              <a:noFill/>
              <a:ln w="12700" cap="flat" cmpd="sng" algn="ctr">
                <a:solidFill>
                  <a:srgbClr val="304371"/>
                </a:solidFill>
                <a:prstDash val="solid"/>
                <a:miter lim="800000"/>
              </a:ln>
              <a:effectLst/>
            </p:spPr>
          </p:cxnSp>
        </p:grpSp>
      </p:grpSp>
      <p:sp>
        <p:nvSpPr>
          <p:cNvPr id="42" name="PA_圆角矩形 31">
            <a:extLst>
              <a:ext uri="{FF2B5EF4-FFF2-40B4-BE49-F238E27FC236}">
                <a16:creationId xmlns:a16="http://schemas.microsoft.com/office/drawing/2014/main" id="{6EB15D6F-8373-476F-8CB3-BA95D03F3DF0}"/>
              </a:ext>
            </a:extLst>
          </p:cNvPr>
          <p:cNvSpPr/>
          <p:nvPr>
            <p:custDataLst>
              <p:tags r:id="rId2"/>
            </p:custDataLst>
          </p:nvPr>
        </p:nvSpPr>
        <p:spPr>
          <a:xfrm>
            <a:off x="2911517" y="4540709"/>
            <a:ext cx="6666436" cy="636449"/>
          </a:xfrm>
          <a:prstGeom prst="roundRect">
            <a:avLst>
              <a:gd name="adj" fmla="val 50000"/>
            </a:avLst>
          </a:prstGeom>
          <a:solidFill>
            <a:schemeClr val="tx2">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zh-CN" altLang="en-US" sz="2400" kern="0" dirty="0">
                <a:solidFill>
                  <a:schemeClr val="bg2"/>
                </a:solidFill>
                <a:latin typeface="微软雅黑"/>
                <a:ea typeface="微软雅黑"/>
                <a:cs typeface="+mn-ea"/>
                <a:sym typeface="+mn-lt"/>
              </a:rPr>
              <a:t>指导教师</a:t>
            </a:r>
            <a:r>
              <a:rPr kumimoji="0" lang="zh-CN" altLang="en-US" sz="2400" b="0" i="0" u="none" strike="noStrike" kern="0" cap="none" spc="0" normalizeH="0" baseline="0" noProof="0" dirty="0">
                <a:ln>
                  <a:noFill/>
                </a:ln>
                <a:solidFill>
                  <a:schemeClr val="bg2"/>
                </a:solidFill>
                <a:effectLst/>
                <a:uLnTx/>
                <a:uFillTx/>
                <a:latin typeface="微软雅黑"/>
                <a:ea typeface="微软雅黑"/>
                <a:cs typeface="+mn-ea"/>
                <a:sym typeface="+mn-lt"/>
              </a:rPr>
              <a:t>：陈柏屹 </a:t>
            </a:r>
            <a:r>
              <a:rPr kumimoji="0" lang="en-US" altLang="zh-CN" sz="2400" b="0" i="0" u="none" strike="noStrike" kern="0" cap="none" spc="0" normalizeH="0" baseline="0" noProof="0" dirty="0">
                <a:ln>
                  <a:noFill/>
                </a:ln>
                <a:solidFill>
                  <a:schemeClr val="bg2"/>
                </a:solidFill>
                <a:effectLst/>
                <a:uLnTx/>
                <a:uFillTx/>
                <a:latin typeface="微软雅黑"/>
                <a:ea typeface="微软雅黑"/>
                <a:cs typeface="+mn-ea"/>
                <a:sym typeface="+mn-lt"/>
              </a:rPr>
              <a:t>		</a:t>
            </a:r>
            <a:r>
              <a:rPr kumimoji="0" lang="zh-CN" altLang="en-US" sz="2400" b="0" i="0" u="none" strike="noStrike" kern="0" cap="none" spc="0" normalizeH="0" baseline="0" noProof="0" dirty="0">
                <a:ln>
                  <a:noFill/>
                </a:ln>
                <a:solidFill>
                  <a:schemeClr val="bg2"/>
                </a:solidFill>
                <a:effectLst/>
                <a:uLnTx/>
                <a:uFillTx/>
                <a:latin typeface="微软雅黑"/>
                <a:ea typeface="微软雅黑"/>
                <a:cs typeface="+mn-ea"/>
                <a:sym typeface="+mn-lt"/>
              </a:rPr>
              <a:t>答辩人：徐忠辉</a:t>
            </a:r>
          </a:p>
        </p:txBody>
      </p:sp>
      <p:pic>
        <p:nvPicPr>
          <p:cNvPr id="13" name="图片 12">
            <a:extLst>
              <a:ext uri="{FF2B5EF4-FFF2-40B4-BE49-F238E27FC236}">
                <a16:creationId xmlns:a16="http://schemas.microsoft.com/office/drawing/2014/main" id="{0963B364-A8D5-4D72-80CB-2B832C2FB033}"/>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a:xfrm>
            <a:off x="0" y="6341939"/>
            <a:ext cx="2739676" cy="516061"/>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26">
            <a:extLst>
              <a:ext uri="{FF2B5EF4-FFF2-40B4-BE49-F238E27FC236}">
                <a16:creationId xmlns:a16="http://schemas.microsoft.com/office/drawing/2014/main" id="{66B61259-3F4A-4041-8D2E-59E412DFCC11}"/>
              </a:ext>
            </a:extLst>
          </p:cNvPr>
          <p:cNvGrpSpPr>
            <a:grpSpLocks/>
          </p:cNvGrpSpPr>
          <p:nvPr/>
        </p:nvGrpSpPr>
        <p:grpSpPr bwMode="auto">
          <a:xfrm flipH="1">
            <a:off x="1717454" y="732585"/>
            <a:ext cx="780033" cy="415512"/>
            <a:chOff x="0" y="0"/>
            <a:chExt cx="1787532" cy="1257300"/>
          </a:xfrm>
        </p:grpSpPr>
        <p:sp>
          <p:nvSpPr>
            <p:cNvPr id="3" name="矩形 127">
              <a:extLst>
                <a:ext uri="{FF2B5EF4-FFF2-40B4-BE49-F238E27FC236}">
                  <a16:creationId xmlns:a16="http://schemas.microsoft.com/office/drawing/2014/main" id="{0425842F-9D1F-4706-BCD1-1811C0E40BC3}"/>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4" name="矩形 128">
              <a:extLst>
                <a:ext uri="{FF2B5EF4-FFF2-40B4-BE49-F238E27FC236}">
                  <a16:creationId xmlns:a16="http://schemas.microsoft.com/office/drawing/2014/main" id="{1700B063-A416-46EB-B1D7-DF46998EDA27}"/>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5" name="矩形 129">
              <a:extLst>
                <a:ext uri="{FF2B5EF4-FFF2-40B4-BE49-F238E27FC236}">
                  <a16:creationId xmlns:a16="http://schemas.microsoft.com/office/drawing/2014/main" id="{17993F4D-5A73-494B-B9BA-798555FF578B}"/>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cxnSp>
        <p:nvCxnSpPr>
          <p:cNvPr id="7" name="直接连接符 6">
            <a:extLst>
              <a:ext uri="{FF2B5EF4-FFF2-40B4-BE49-F238E27FC236}">
                <a16:creationId xmlns:a16="http://schemas.microsoft.com/office/drawing/2014/main" id="{43555D67-C6A3-46EE-AB24-E8D6A384191B}"/>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sp>
        <p:nvSpPr>
          <p:cNvPr id="25" name="TextBox 88">
            <a:extLst>
              <a:ext uri="{FF2B5EF4-FFF2-40B4-BE49-F238E27FC236}">
                <a16:creationId xmlns:a16="http://schemas.microsoft.com/office/drawing/2014/main" id="{7688D09F-B611-447F-A0A5-CE440F81E6D4}"/>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类型</a:t>
            </a:r>
            <a:r>
              <a:rPr lang="en-US" altLang="zh-CN" sz="2268" dirty="0">
                <a:solidFill>
                  <a:schemeClr val="tx2">
                    <a:lumMod val="75000"/>
                    <a:lumOff val="25000"/>
                  </a:schemeClr>
                </a:solidFill>
                <a:latin typeface="微软雅黑" panose="020B0503020204020204" pitchFamily="34" charset="-122"/>
              </a:rPr>
              <a:t>/</a:t>
            </a:r>
            <a:r>
              <a:rPr lang="zh-CN" altLang="en-US" sz="2268" dirty="0">
                <a:solidFill>
                  <a:schemeClr val="tx2">
                    <a:lumMod val="75000"/>
                    <a:lumOff val="25000"/>
                  </a:schemeClr>
                </a:solidFill>
                <a:latin typeface="微软雅黑" panose="020B0503020204020204" pitchFamily="34" charset="-122"/>
              </a:rPr>
              <a:t>形状函数法简介</a:t>
            </a:r>
          </a:p>
        </p:txBody>
      </p:sp>
      <p:sp>
        <p:nvSpPr>
          <p:cNvPr id="37" name="矩形 36">
            <a:extLst>
              <a:ext uri="{FF2B5EF4-FFF2-40B4-BE49-F238E27FC236}">
                <a16:creationId xmlns:a16="http://schemas.microsoft.com/office/drawing/2014/main" id="{231EA446-F3BA-4B2E-B92F-E2DC01DD9297}"/>
              </a:ext>
            </a:extLst>
          </p:cNvPr>
          <p:cNvSpPr/>
          <p:nvPr/>
        </p:nvSpPr>
        <p:spPr>
          <a:xfrm>
            <a:off x="2010443" y="1677462"/>
            <a:ext cx="4212935" cy="15295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000" dirty="0">
                <a:solidFill>
                  <a:schemeClr val="tx1"/>
                </a:solidFill>
                <a:latin typeface="+mj-ea"/>
                <a:ea typeface="+mj-ea"/>
              </a:rPr>
              <a:t>CST</a:t>
            </a:r>
            <a:r>
              <a:rPr lang="zh-CN" altLang="en-US" sz="2000" dirty="0">
                <a:solidFill>
                  <a:schemeClr val="tx1"/>
                </a:solidFill>
                <a:latin typeface="+mj-ea"/>
                <a:ea typeface="+mj-ea"/>
              </a:rPr>
              <a:t>（类型</a:t>
            </a:r>
            <a:r>
              <a:rPr lang="en-US" altLang="zh-CN" sz="2000" dirty="0">
                <a:solidFill>
                  <a:schemeClr val="tx1"/>
                </a:solidFill>
                <a:latin typeface="+mj-ea"/>
                <a:ea typeface="+mj-ea"/>
              </a:rPr>
              <a:t>/</a:t>
            </a:r>
            <a:r>
              <a:rPr lang="zh-CN" altLang="en-US" sz="2000" dirty="0">
                <a:solidFill>
                  <a:schemeClr val="tx1"/>
                </a:solidFill>
                <a:latin typeface="+mj-ea"/>
                <a:ea typeface="+mj-ea"/>
              </a:rPr>
              <a:t>形状函数）参数化表示方法使用一个类别函数 和一个形状函数来表示一个后缘封闭的翼型</a:t>
            </a:r>
          </a:p>
        </p:txBody>
      </p:sp>
      <p:pic>
        <p:nvPicPr>
          <p:cNvPr id="38" name="图片 37">
            <a:extLst>
              <a:ext uri="{FF2B5EF4-FFF2-40B4-BE49-F238E27FC236}">
                <a16:creationId xmlns:a16="http://schemas.microsoft.com/office/drawing/2014/main" id="{A6C7EB6D-7243-4B6B-8325-CF50500A8D0D}"/>
              </a:ext>
            </a:extLst>
          </p:cNvPr>
          <p:cNvPicPr>
            <a:picLocks noChangeAspect="1"/>
          </p:cNvPicPr>
          <p:nvPr/>
        </p:nvPicPr>
        <p:blipFill>
          <a:blip r:embed="rId3"/>
          <a:stretch>
            <a:fillRect/>
          </a:stretch>
        </p:blipFill>
        <p:spPr>
          <a:xfrm>
            <a:off x="2338480" y="3609603"/>
            <a:ext cx="3084588" cy="532480"/>
          </a:xfrm>
          <a:prstGeom prst="rect">
            <a:avLst/>
          </a:prstGeom>
        </p:spPr>
      </p:pic>
      <p:sp>
        <p:nvSpPr>
          <p:cNvPr id="39" name="文本框 38">
            <a:extLst>
              <a:ext uri="{FF2B5EF4-FFF2-40B4-BE49-F238E27FC236}">
                <a16:creationId xmlns:a16="http://schemas.microsoft.com/office/drawing/2014/main" id="{5976E6D1-3430-41D6-97F5-DE85554E28AB}"/>
              </a:ext>
            </a:extLst>
          </p:cNvPr>
          <p:cNvSpPr txBox="1"/>
          <p:nvPr/>
        </p:nvSpPr>
        <p:spPr>
          <a:xfrm>
            <a:off x="2147609" y="4323508"/>
            <a:ext cx="4395342" cy="369332"/>
          </a:xfrm>
          <a:prstGeom prst="rect">
            <a:avLst/>
          </a:prstGeom>
          <a:noFill/>
        </p:spPr>
        <p:txBody>
          <a:bodyPr wrap="square" rtlCol="0">
            <a:spAutoFit/>
          </a:bodyPr>
          <a:lstStyle/>
          <a:p>
            <a:r>
              <a:rPr lang="zh-CN" altLang="en-US" dirty="0"/>
              <a:t>在上式中，</a:t>
            </a:r>
          </a:p>
        </p:txBody>
      </p:sp>
      <p:graphicFrame>
        <p:nvGraphicFramePr>
          <p:cNvPr id="40" name="对象 39">
            <a:extLst>
              <a:ext uri="{FF2B5EF4-FFF2-40B4-BE49-F238E27FC236}">
                <a16:creationId xmlns:a16="http://schemas.microsoft.com/office/drawing/2014/main" id="{91B4BC8F-92A7-43FF-A507-5300B7BA989E}"/>
              </a:ext>
            </a:extLst>
          </p:cNvPr>
          <p:cNvGraphicFramePr>
            <a:graphicFrameLocks noChangeAspect="1"/>
          </p:cNvGraphicFramePr>
          <p:nvPr>
            <p:extLst>
              <p:ext uri="{D42A27DB-BD31-4B8C-83A1-F6EECF244321}">
                <p14:modId xmlns:p14="http://schemas.microsoft.com/office/powerpoint/2010/main" val="2057554450"/>
              </p:ext>
            </p:extLst>
          </p:nvPr>
        </p:nvGraphicFramePr>
        <p:xfrm>
          <a:off x="3670300" y="2463800"/>
          <a:ext cx="914400" cy="198438"/>
        </p:xfrm>
        <a:graphic>
          <a:graphicData uri="http://schemas.openxmlformats.org/presentationml/2006/ole">
            <mc:AlternateContent xmlns:mc="http://schemas.openxmlformats.org/markup-compatibility/2006">
              <mc:Choice xmlns:v="urn:schemas-microsoft-com:vml" Requires="v">
                <p:oleObj spid="_x0000_s1170" name="Equation" r:id="rId4" imgW="914400" imgH="198720" progId="Equation.DSMT4">
                  <p:embed/>
                </p:oleObj>
              </mc:Choice>
              <mc:Fallback>
                <p:oleObj name="Equation" r:id="rId4" imgW="914400" imgH="198720" progId="Equation.DSMT4">
                  <p:embed/>
                  <p:pic>
                    <p:nvPicPr>
                      <p:cNvPr id="18" name="对象 17">
                        <a:extLst>
                          <a:ext uri="{FF2B5EF4-FFF2-40B4-BE49-F238E27FC236}">
                            <a16:creationId xmlns:a16="http://schemas.microsoft.com/office/drawing/2014/main" id="{D2994DFE-0D02-4552-AC6E-A55762FC9C8A}"/>
                          </a:ext>
                        </a:extLst>
                      </p:cNvPr>
                      <p:cNvPicPr/>
                      <p:nvPr/>
                    </p:nvPicPr>
                    <p:blipFill>
                      <a:blip r:embed="rId5"/>
                      <a:stretch>
                        <a:fillRect/>
                      </a:stretch>
                    </p:blipFill>
                    <p:spPr>
                      <a:xfrm>
                        <a:off x="3670300" y="2463800"/>
                        <a:ext cx="914400" cy="198438"/>
                      </a:xfrm>
                      <a:prstGeom prst="rect">
                        <a:avLst/>
                      </a:prstGeom>
                    </p:spPr>
                  </p:pic>
                </p:oleObj>
              </mc:Fallback>
            </mc:AlternateContent>
          </a:graphicData>
        </a:graphic>
      </p:graphicFrame>
      <p:graphicFrame>
        <p:nvGraphicFramePr>
          <p:cNvPr id="41" name="对象 40">
            <a:extLst>
              <a:ext uri="{FF2B5EF4-FFF2-40B4-BE49-F238E27FC236}">
                <a16:creationId xmlns:a16="http://schemas.microsoft.com/office/drawing/2014/main" id="{FD5DF717-DF64-4ADF-BA2F-551E1C5D4ECA}"/>
              </a:ext>
            </a:extLst>
          </p:cNvPr>
          <p:cNvGraphicFramePr>
            <a:graphicFrameLocks noChangeAspect="1"/>
          </p:cNvGraphicFramePr>
          <p:nvPr>
            <p:extLst>
              <p:ext uri="{D42A27DB-BD31-4B8C-83A1-F6EECF244321}">
                <p14:modId xmlns:p14="http://schemas.microsoft.com/office/powerpoint/2010/main" val="2256759045"/>
              </p:ext>
            </p:extLst>
          </p:nvPr>
        </p:nvGraphicFramePr>
        <p:xfrm>
          <a:off x="3410531" y="4285605"/>
          <a:ext cx="2348338" cy="445137"/>
        </p:xfrm>
        <a:graphic>
          <a:graphicData uri="http://schemas.openxmlformats.org/presentationml/2006/ole">
            <mc:AlternateContent xmlns:mc="http://schemas.openxmlformats.org/markup-compatibility/2006">
              <mc:Choice xmlns:v="urn:schemas-microsoft-com:vml" Requires="v">
                <p:oleObj spid="_x0000_s1171" name="Equation" r:id="rId6" imgW="965160" imgH="203040" progId="Equation.DSMT4">
                  <p:embed/>
                </p:oleObj>
              </mc:Choice>
              <mc:Fallback>
                <p:oleObj name="Equation" r:id="rId6" imgW="965160" imgH="203040" progId="Equation.DSMT4">
                  <p:embed/>
                  <p:pic>
                    <p:nvPicPr>
                      <p:cNvPr id="19" name="对象 18">
                        <a:extLst>
                          <a:ext uri="{FF2B5EF4-FFF2-40B4-BE49-F238E27FC236}">
                            <a16:creationId xmlns:a16="http://schemas.microsoft.com/office/drawing/2014/main" id="{D472D08F-03F9-4535-AAC0-1502102E9DBC}"/>
                          </a:ext>
                        </a:extLst>
                      </p:cNvPr>
                      <p:cNvPicPr/>
                      <p:nvPr/>
                    </p:nvPicPr>
                    <p:blipFill>
                      <a:blip r:embed="rId7"/>
                      <a:stretch>
                        <a:fillRect/>
                      </a:stretch>
                    </p:blipFill>
                    <p:spPr>
                      <a:xfrm>
                        <a:off x="3410531" y="4285605"/>
                        <a:ext cx="2348338" cy="445137"/>
                      </a:xfrm>
                      <a:prstGeom prst="rect">
                        <a:avLst/>
                      </a:prstGeom>
                    </p:spPr>
                  </p:pic>
                </p:oleObj>
              </mc:Fallback>
            </mc:AlternateContent>
          </a:graphicData>
        </a:graphic>
      </p:graphicFrame>
      <p:sp>
        <p:nvSpPr>
          <p:cNvPr id="43" name="文本框 42">
            <a:extLst>
              <a:ext uri="{FF2B5EF4-FFF2-40B4-BE49-F238E27FC236}">
                <a16:creationId xmlns:a16="http://schemas.microsoft.com/office/drawing/2014/main" id="{A4CB0878-A02A-451C-86F9-4C8879D73024}"/>
              </a:ext>
            </a:extLst>
          </p:cNvPr>
          <p:cNvSpPr txBox="1"/>
          <p:nvPr/>
        </p:nvSpPr>
        <p:spPr>
          <a:xfrm>
            <a:off x="2150468" y="4676626"/>
            <a:ext cx="3954064" cy="1200329"/>
          </a:xfrm>
          <a:prstGeom prst="rect">
            <a:avLst/>
          </a:prstGeom>
          <a:noFill/>
        </p:spPr>
        <p:txBody>
          <a:bodyPr wrap="square" rtlCol="0">
            <a:spAutoFit/>
          </a:bodyPr>
          <a:lstStyle/>
          <a:p>
            <a:r>
              <a:rPr lang="zh-CN" altLang="en-US" dirty="0"/>
              <a:t>其中，</a:t>
            </a:r>
            <a:r>
              <a:rPr lang="en-US" altLang="zh-CN" dirty="0"/>
              <a:t>C</a:t>
            </a:r>
            <a:r>
              <a:rPr lang="zh-CN" altLang="en-US" dirty="0"/>
              <a:t>为翼型弦长，</a:t>
            </a:r>
            <a:r>
              <a:rPr lang="en-US" altLang="zh-CN" dirty="0"/>
              <a:t>x</a:t>
            </a:r>
            <a:r>
              <a:rPr lang="zh-CN" altLang="en-US" dirty="0"/>
              <a:t>为翼型的</a:t>
            </a:r>
            <a:r>
              <a:rPr lang="en-US" altLang="zh-CN" dirty="0"/>
              <a:t>x</a:t>
            </a:r>
            <a:r>
              <a:rPr lang="zh-CN" altLang="en-US" dirty="0"/>
              <a:t>轴坐标，</a:t>
            </a:r>
            <a:r>
              <a:rPr lang="en-US" altLang="zh-CN" dirty="0"/>
              <a:t>N1</a:t>
            </a:r>
            <a:r>
              <a:rPr lang="zh-CN" altLang="en-US" dirty="0"/>
              <a:t>和</a:t>
            </a:r>
            <a:r>
              <a:rPr lang="en-US" altLang="zh-CN" dirty="0"/>
              <a:t>N2</a:t>
            </a:r>
            <a:r>
              <a:rPr lang="zh-CN" altLang="en-US" dirty="0"/>
              <a:t>定义了所表示的几何外形类别</a:t>
            </a:r>
            <a:r>
              <a:rPr lang="en-US" altLang="zh-CN" dirty="0"/>
              <a:t>,</a:t>
            </a:r>
            <a:r>
              <a:rPr lang="zh-CN" altLang="en-US" dirty="0"/>
              <a:t>改变</a:t>
            </a:r>
            <a:r>
              <a:rPr lang="en-US" altLang="zh-CN" dirty="0"/>
              <a:t>N1</a:t>
            </a:r>
            <a:r>
              <a:rPr lang="zh-CN" altLang="en-US" dirty="0"/>
              <a:t>和</a:t>
            </a:r>
            <a:r>
              <a:rPr lang="en-US" altLang="zh-CN" dirty="0"/>
              <a:t>N2</a:t>
            </a:r>
            <a:r>
              <a:rPr lang="zh-CN" altLang="en-US" dirty="0"/>
              <a:t>的值，类别函数曲线就会表达出不同的翼型</a:t>
            </a:r>
          </a:p>
        </p:txBody>
      </p:sp>
      <p:pic>
        <p:nvPicPr>
          <p:cNvPr id="44" name="图片 43">
            <a:extLst>
              <a:ext uri="{FF2B5EF4-FFF2-40B4-BE49-F238E27FC236}">
                <a16:creationId xmlns:a16="http://schemas.microsoft.com/office/drawing/2014/main" id="{AC017A18-B405-43F9-A10D-9E23C761727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30780" y="1486716"/>
            <a:ext cx="4212935" cy="3790075"/>
          </a:xfrm>
          <a:prstGeom prst="rect">
            <a:avLst/>
          </a:prstGeom>
        </p:spPr>
      </p:pic>
      <p:sp>
        <p:nvSpPr>
          <p:cNvPr id="45" name="文本框 44">
            <a:extLst>
              <a:ext uri="{FF2B5EF4-FFF2-40B4-BE49-F238E27FC236}">
                <a16:creationId xmlns:a16="http://schemas.microsoft.com/office/drawing/2014/main" id="{A9D88281-6BDA-4551-8508-E6B8C2E6E65F}"/>
              </a:ext>
            </a:extLst>
          </p:cNvPr>
          <p:cNvSpPr txBox="1"/>
          <p:nvPr/>
        </p:nvSpPr>
        <p:spPr>
          <a:xfrm>
            <a:off x="7254330" y="5616688"/>
            <a:ext cx="3616656" cy="369332"/>
          </a:xfrm>
          <a:prstGeom prst="rect">
            <a:avLst/>
          </a:prstGeom>
          <a:noFill/>
        </p:spPr>
        <p:txBody>
          <a:bodyPr wrap="square" rtlCol="0">
            <a:spAutoFit/>
          </a:bodyPr>
          <a:lstStyle/>
          <a:p>
            <a:r>
              <a:rPr lang="en-US" altLang="zh-CN" dirty="0"/>
              <a:t>N1</a:t>
            </a:r>
            <a:r>
              <a:rPr lang="zh-CN" altLang="en-US" dirty="0"/>
              <a:t>和</a:t>
            </a:r>
            <a:r>
              <a:rPr lang="en-US" altLang="zh-CN" dirty="0"/>
              <a:t>N2</a:t>
            </a:r>
            <a:r>
              <a:rPr lang="zh-CN" altLang="en-US" dirty="0"/>
              <a:t>取不同值时的基础翼型</a:t>
            </a:r>
          </a:p>
        </p:txBody>
      </p:sp>
    </p:spTree>
    <p:extLst>
      <p:ext uri="{BB962C8B-B14F-4D97-AF65-F5344CB8AC3E}">
        <p14:creationId xmlns:p14="http://schemas.microsoft.com/office/powerpoint/2010/main" val="2031863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26">
            <a:extLst>
              <a:ext uri="{FF2B5EF4-FFF2-40B4-BE49-F238E27FC236}">
                <a16:creationId xmlns:a16="http://schemas.microsoft.com/office/drawing/2014/main" id="{967A84F4-1B85-433D-951A-1D019119B949}"/>
              </a:ext>
            </a:extLst>
          </p:cNvPr>
          <p:cNvGrpSpPr>
            <a:grpSpLocks/>
          </p:cNvGrpSpPr>
          <p:nvPr/>
        </p:nvGrpSpPr>
        <p:grpSpPr bwMode="auto">
          <a:xfrm flipH="1">
            <a:off x="1717454" y="732585"/>
            <a:ext cx="780033" cy="415512"/>
            <a:chOff x="0" y="0"/>
            <a:chExt cx="1787532" cy="1257300"/>
          </a:xfrm>
        </p:grpSpPr>
        <p:sp>
          <p:nvSpPr>
            <p:cNvPr id="3" name="矩形 127">
              <a:extLst>
                <a:ext uri="{FF2B5EF4-FFF2-40B4-BE49-F238E27FC236}">
                  <a16:creationId xmlns:a16="http://schemas.microsoft.com/office/drawing/2014/main" id="{220BA9C6-F4D9-4642-AA3C-5D557F0C597F}"/>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4" name="矩形 128">
              <a:extLst>
                <a:ext uri="{FF2B5EF4-FFF2-40B4-BE49-F238E27FC236}">
                  <a16:creationId xmlns:a16="http://schemas.microsoft.com/office/drawing/2014/main" id="{5E2EF2E4-DE18-4FB7-902C-69A6200B6DFD}"/>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5" name="矩形 129">
              <a:extLst>
                <a:ext uri="{FF2B5EF4-FFF2-40B4-BE49-F238E27FC236}">
                  <a16:creationId xmlns:a16="http://schemas.microsoft.com/office/drawing/2014/main" id="{113E7952-7C12-4100-AE45-7A98C507A547}"/>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sp>
        <p:nvSpPr>
          <p:cNvPr id="6" name="TextBox 88">
            <a:extLst>
              <a:ext uri="{FF2B5EF4-FFF2-40B4-BE49-F238E27FC236}">
                <a16:creationId xmlns:a16="http://schemas.microsoft.com/office/drawing/2014/main" id="{58D4BC1E-18D1-4EA8-BB85-A1B852EE4456}"/>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气动性能的评估</a:t>
            </a:r>
          </a:p>
        </p:txBody>
      </p:sp>
      <p:cxnSp>
        <p:nvCxnSpPr>
          <p:cNvPr id="7" name="直接连接符 6">
            <a:extLst>
              <a:ext uri="{FF2B5EF4-FFF2-40B4-BE49-F238E27FC236}">
                <a16:creationId xmlns:a16="http://schemas.microsoft.com/office/drawing/2014/main" id="{DC8FC3F9-EC01-43B5-ADE7-5D02ECECE5AA}"/>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sp>
        <p:nvSpPr>
          <p:cNvPr id="8" name="Freeform 1">
            <a:extLst>
              <a:ext uri="{FF2B5EF4-FFF2-40B4-BE49-F238E27FC236}">
                <a16:creationId xmlns:a16="http://schemas.microsoft.com/office/drawing/2014/main" id="{46390A14-7517-4D19-98CE-4047B3C863A9}"/>
              </a:ext>
            </a:extLst>
          </p:cNvPr>
          <p:cNvSpPr>
            <a:spLocks noChangeArrowheads="1"/>
          </p:cNvSpPr>
          <p:nvPr/>
        </p:nvSpPr>
        <p:spPr bwMode="auto">
          <a:xfrm rot="10800000">
            <a:off x="2050466" y="2068642"/>
            <a:ext cx="2234495" cy="997562"/>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rgbClr val="5870B0"/>
          </a:solidFill>
          <a:ln>
            <a:noFill/>
          </a:ln>
          <a:effectLst/>
        </p:spPr>
        <p:txBody>
          <a:bodyPr wrap="none" anchor="ctr"/>
          <a:lstStyle/>
          <a:p>
            <a:endParaRPr lang="en-US" dirty="0"/>
          </a:p>
        </p:txBody>
      </p:sp>
      <p:sp>
        <p:nvSpPr>
          <p:cNvPr id="9" name="Freeform 1">
            <a:extLst>
              <a:ext uri="{FF2B5EF4-FFF2-40B4-BE49-F238E27FC236}">
                <a16:creationId xmlns:a16="http://schemas.microsoft.com/office/drawing/2014/main" id="{0CA7264C-1BAA-4D4C-A703-753545DCACCA}"/>
              </a:ext>
            </a:extLst>
          </p:cNvPr>
          <p:cNvSpPr>
            <a:spLocks noChangeArrowheads="1"/>
          </p:cNvSpPr>
          <p:nvPr/>
        </p:nvSpPr>
        <p:spPr bwMode="auto">
          <a:xfrm rot="10800000">
            <a:off x="2050468" y="3913064"/>
            <a:ext cx="2234495" cy="997562"/>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rgbClr val="5870B0"/>
          </a:solidFill>
          <a:ln>
            <a:noFill/>
          </a:ln>
          <a:effectLst/>
        </p:spPr>
        <p:txBody>
          <a:bodyPr wrap="none" anchor="ctr"/>
          <a:lstStyle/>
          <a:p>
            <a:endParaRPr lang="en-US"/>
          </a:p>
        </p:txBody>
      </p:sp>
      <p:sp>
        <p:nvSpPr>
          <p:cNvPr id="10" name="矩形 9">
            <a:extLst>
              <a:ext uri="{FF2B5EF4-FFF2-40B4-BE49-F238E27FC236}">
                <a16:creationId xmlns:a16="http://schemas.microsoft.com/office/drawing/2014/main" id="{34022556-B736-4AC9-9706-485F48EBCA63}"/>
              </a:ext>
            </a:extLst>
          </p:cNvPr>
          <p:cNvSpPr/>
          <p:nvPr/>
        </p:nvSpPr>
        <p:spPr>
          <a:xfrm>
            <a:off x="2050466" y="1300758"/>
            <a:ext cx="8379126" cy="441339"/>
          </a:xfrm>
          <a:prstGeom prst="rect">
            <a:avLst/>
          </a:prstGeom>
          <a:solidFill>
            <a:schemeClr val="tx2">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t>如何评估飞行器的整体气动性能，面元法和高超声速工程估算方法结合是一个可行的方案</a:t>
            </a:r>
          </a:p>
        </p:txBody>
      </p:sp>
      <p:sp>
        <p:nvSpPr>
          <p:cNvPr id="11" name="文本框 10">
            <a:extLst>
              <a:ext uri="{FF2B5EF4-FFF2-40B4-BE49-F238E27FC236}">
                <a16:creationId xmlns:a16="http://schemas.microsoft.com/office/drawing/2014/main" id="{A59E0826-7BF4-4154-8C5C-50516F1C521F}"/>
              </a:ext>
            </a:extLst>
          </p:cNvPr>
          <p:cNvSpPr txBox="1"/>
          <p:nvPr/>
        </p:nvSpPr>
        <p:spPr>
          <a:xfrm>
            <a:off x="2662177" y="2292266"/>
            <a:ext cx="1319514" cy="646331"/>
          </a:xfrm>
          <a:prstGeom prst="rect">
            <a:avLst/>
          </a:prstGeom>
          <a:noFill/>
        </p:spPr>
        <p:txBody>
          <a:bodyPr wrap="square" rtlCol="0">
            <a:spAutoFit/>
          </a:bodyPr>
          <a:lstStyle/>
          <a:p>
            <a:r>
              <a:rPr lang="zh-CN" altLang="en-US" dirty="0">
                <a:solidFill>
                  <a:schemeClr val="bg1"/>
                </a:solidFill>
              </a:rPr>
              <a:t>面元参数计算</a:t>
            </a:r>
          </a:p>
        </p:txBody>
      </p:sp>
      <p:sp>
        <p:nvSpPr>
          <p:cNvPr id="12" name="文本框 11">
            <a:extLst>
              <a:ext uri="{FF2B5EF4-FFF2-40B4-BE49-F238E27FC236}">
                <a16:creationId xmlns:a16="http://schemas.microsoft.com/office/drawing/2014/main" id="{AB5B26BA-83F7-490E-AEF7-205FF9231E39}"/>
              </a:ext>
            </a:extLst>
          </p:cNvPr>
          <p:cNvSpPr txBox="1"/>
          <p:nvPr/>
        </p:nvSpPr>
        <p:spPr>
          <a:xfrm>
            <a:off x="2579832" y="3987296"/>
            <a:ext cx="1484204" cy="923330"/>
          </a:xfrm>
          <a:prstGeom prst="rect">
            <a:avLst/>
          </a:prstGeom>
          <a:noFill/>
        </p:spPr>
        <p:txBody>
          <a:bodyPr wrap="square" rtlCol="0">
            <a:spAutoFit/>
          </a:bodyPr>
          <a:lstStyle/>
          <a:p>
            <a:r>
              <a:rPr lang="zh-CN" altLang="en-US" dirty="0">
                <a:solidFill>
                  <a:schemeClr val="bg1"/>
                </a:solidFill>
              </a:rPr>
              <a:t>面元压强的工程计算方法</a:t>
            </a:r>
          </a:p>
        </p:txBody>
      </p:sp>
      <p:sp>
        <p:nvSpPr>
          <p:cNvPr id="13" name="矩形 12">
            <a:extLst>
              <a:ext uri="{FF2B5EF4-FFF2-40B4-BE49-F238E27FC236}">
                <a16:creationId xmlns:a16="http://schemas.microsoft.com/office/drawing/2014/main" id="{727855B6-E584-4F29-A823-7CAE100A8185}"/>
              </a:ext>
            </a:extLst>
          </p:cNvPr>
          <p:cNvSpPr/>
          <p:nvPr/>
        </p:nvSpPr>
        <p:spPr>
          <a:xfrm>
            <a:off x="4490976" y="2068642"/>
            <a:ext cx="5938615" cy="9975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tx1"/>
                </a:solidFill>
              </a:rPr>
              <a:t>飞行器的表面面元主要分为两类：四边形面元与三角形面元。二者区别主要在于面元的法向、面心坐标及面积的计算方法，但二者用于气动特性计算的面元信息是相同的。</a:t>
            </a:r>
          </a:p>
        </p:txBody>
      </p:sp>
      <p:sp>
        <p:nvSpPr>
          <p:cNvPr id="14" name="矩形 13">
            <a:extLst>
              <a:ext uri="{FF2B5EF4-FFF2-40B4-BE49-F238E27FC236}">
                <a16:creationId xmlns:a16="http://schemas.microsoft.com/office/drawing/2014/main" id="{81DBF82B-114B-499E-AB30-CD45E7ACB2D0}"/>
              </a:ext>
            </a:extLst>
          </p:cNvPr>
          <p:cNvSpPr/>
          <p:nvPr/>
        </p:nvSpPr>
        <p:spPr>
          <a:xfrm>
            <a:off x="4463357" y="3841294"/>
            <a:ext cx="6135370" cy="204688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tx1"/>
                </a:solidFill>
              </a:rPr>
              <a:t>多种工程估算方法可以用于估算飞行器表面单个面元的气动系数，包括牛顿法、切楔切锥法、</a:t>
            </a:r>
            <a:r>
              <a:rPr lang="en-US" altLang="zh-CN" dirty="0" err="1">
                <a:solidFill>
                  <a:schemeClr val="tx1"/>
                </a:solidFill>
              </a:rPr>
              <a:t>Dahlem</a:t>
            </a:r>
            <a:r>
              <a:rPr lang="en-US" altLang="zh-CN" dirty="0">
                <a:solidFill>
                  <a:schemeClr val="tx1"/>
                </a:solidFill>
              </a:rPr>
              <a:t>-Buck</a:t>
            </a:r>
            <a:r>
              <a:rPr lang="zh-CN" altLang="en-US" dirty="0">
                <a:solidFill>
                  <a:schemeClr val="tx1"/>
                </a:solidFill>
              </a:rPr>
              <a:t>法等。不同工程计算方法的适用条件与使用对象不尽相同。工程方法的选择与飞行器的外形、飞行条件密切相关。基于</a:t>
            </a:r>
            <a:r>
              <a:rPr lang="en-US" altLang="zh-CN" dirty="0">
                <a:solidFill>
                  <a:schemeClr val="tx1"/>
                </a:solidFill>
              </a:rPr>
              <a:t>ASV</a:t>
            </a:r>
            <a:r>
              <a:rPr lang="zh-CN" altLang="en-US" dirty="0">
                <a:solidFill>
                  <a:schemeClr val="tx1"/>
                </a:solidFill>
              </a:rPr>
              <a:t>的面元模型，根据选择的工程计算方法及来流参数计算流场作用在单个独立面元的压强系数。最后通过线性叠加可以获得飞行器总压强系数矢量与力矩系数矢量。</a:t>
            </a:r>
          </a:p>
        </p:txBody>
      </p:sp>
    </p:spTree>
    <p:extLst>
      <p:ext uri="{BB962C8B-B14F-4D97-AF65-F5344CB8AC3E}">
        <p14:creationId xmlns:p14="http://schemas.microsoft.com/office/powerpoint/2010/main" val="3755169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26">
            <a:extLst>
              <a:ext uri="{FF2B5EF4-FFF2-40B4-BE49-F238E27FC236}">
                <a16:creationId xmlns:a16="http://schemas.microsoft.com/office/drawing/2014/main" id="{8C1A7231-C4C3-4B17-8D90-05C87F4AA40B}"/>
              </a:ext>
            </a:extLst>
          </p:cNvPr>
          <p:cNvGrpSpPr>
            <a:grpSpLocks/>
          </p:cNvGrpSpPr>
          <p:nvPr/>
        </p:nvGrpSpPr>
        <p:grpSpPr bwMode="auto">
          <a:xfrm flipH="1">
            <a:off x="1717454" y="732585"/>
            <a:ext cx="780033" cy="415512"/>
            <a:chOff x="0" y="0"/>
            <a:chExt cx="1787532" cy="1257300"/>
          </a:xfrm>
        </p:grpSpPr>
        <p:sp>
          <p:nvSpPr>
            <p:cNvPr id="3" name="矩形 127">
              <a:extLst>
                <a:ext uri="{FF2B5EF4-FFF2-40B4-BE49-F238E27FC236}">
                  <a16:creationId xmlns:a16="http://schemas.microsoft.com/office/drawing/2014/main" id="{FD447311-02D1-4A58-A943-F731DAF13535}"/>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4" name="矩形 128">
              <a:extLst>
                <a:ext uri="{FF2B5EF4-FFF2-40B4-BE49-F238E27FC236}">
                  <a16:creationId xmlns:a16="http://schemas.microsoft.com/office/drawing/2014/main" id="{51B1C451-D80B-40BE-AC33-DB27C9EA5508}"/>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5" name="矩形 129">
              <a:extLst>
                <a:ext uri="{FF2B5EF4-FFF2-40B4-BE49-F238E27FC236}">
                  <a16:creationId xmlns:a16="http://schemas.microsoft.com/office/drawing/2014/main" id="{476DE9F3-389D-4657-A91D-019CED968031}"/>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cxnSp>
        <p:nvCxnSpPr>
          <p:cNvPr id="6" name="直接连接符 5">
            <a:extLst>
              <a:ext uri="{FF2B5EF4-FFF2-40B4-BE49-F238E27FC236}">
                <a16:creationId xmlns:a16="http://schemas.microsoft.com/office/drawing/2014/main" id="{85C8453C-2EE4-4F05-B95D-981A7670D2D4}"/>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sp>
        <p:nvSpPr>
          <p:cNvPr id="7" name="TextBox 88">
            <a:extLst>
              <a:ext uri="{FF2B5EF4-FFF2-40B4-BE49-F238E27FC236}">
                <a16:creationId xmlns:a16="http://schemas.microsoft.com/office/drawing/2014/main" id="{54A0ED4F-F1C0-437D-8C3B-E03049E58910}"/>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高超声速工程估算方法</a:t>
            </a:r>
          </a:p>
        </p:txBody>
      </p:sp>
      <p:sp>
        <p:nvSpPr>
          <p:cNvPr id="8" name="矩形 7">
            <a:extLst>
              <a:ext uri="{FF2B5EF4-FFF2-40B4-BE49-F238E27FC236}">
                <a16:creationId xmlns:a16="http://schemas.microsoft.com/office/drawing/2014/main" id="{93FEDF76-F9D4-4228-9F53-52EDE0B18F94}"/>
              </a:ext>
            </a:extLst>
          </p:cNvPr>
          <p:cNvSpPr>
            <a:spLocks noChangeArrowheads="1"/>
          </p:cNvSpPr>
          <p:nvPr/>
        </p:nvSpPr>
        <p:spPr bwMode="auto">
          <a:xfrm>
            <a:off x="2628490" y="1423181"/>
            <a:ext cx="8055760" cy="1674365"/>
          </a:xfrm>
          <a:prstGeom prst="rect">
            <a:avLst/>
          </a:prstGeom>
          <a:solidFill>
            <a:srgbClr val="F2F2F2"/>
          </a:solidFill>
          <a:ln w="9525" cmpd="sng">
            <a:solidFill>
              <a:schemeClr val="accent1"/>
            </a:solidFill>
            <a:miter lim="800000"/>
            <a:headEnd/>
            <a:tailEnd/>
          </a:ln>
        </p:spPr>
        <p:txBody>
          <a:bodyPr/>
          <a:lstStyle>
            <a:defPPr>
              <a:defRPr lang="zh-CN"/>
            </a:defPPr>
            <a:lvl1pPr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1pPr>
            <a:lvl2pPr marL="431871"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2pPr>
            <a:lvl3pPr marL="863742"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3pPr>
            <a:lvl4pPr marL="1295613"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4pPr>
            <a:lvl5pPr marL="1727484"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5pPr>
            <a:lvl6pPr marL="2159356" algn="l" defTabSz="863742" rtl="0" eaLnBrk="1" latinLnBrk="0" hangingPunct="1">
              <a:defRPr kern="1200">
                <a:solidFill>
                  <a:schemeClr val="tx1"/>
                </a:solidFill>
                <a:latin typeface="Arial" pitchFamily="34" charset="0"/>
                <a:ea typeface="宋体" pitchFamily="2" charset="-122"/>
                <a:cs typeface="+mn-cs"/>
              </a:defRPr>
            </a:lvl6pPr>
            <a:lvl7pPr marL="2591227" algn="l" defTabSz="863742" rtl="0" eaLnBrk="1" latinLnBrk="0" hangingPunct="1">
              <a:defRPr kern="1200">
                <a:solidFill>
                  <a:schemeClr val="tx1"/>
                </a:solidFill>
                <a:latin typeface="Arial" pitchFamily="34" charset="0"/>
                <a:ea typeface="宋体" pitchFamily="2" charset="-122"/>
                <a:cs typeface="+mn-cs"/>
              </a:defRPr>
            </a:lvl7pPr>
            <a:lvl8pPr marL="3023098" algn="l" defTabSz="863742" rtl="0" eaLnBrk="1" latinLnBrk="0" hangingPunct="1">
              <a:defRPr kern="1200">
                <a:solidFill>
                  <a:schemeClr val="tx1"/>
                </a:solidFill>
                <a:latin typeface="Arial" pitchFamily="34" charset="0"/>
                <a:ea typeface="宋体" pitchFamily="2" charset="-122"/>
                <a:cs typeface="+mn-cs"/>
              </a:defRPr>
            </a:lvl8pPr>
            <a:lvl9pPr marL="3454969" algn="l" defTabSz="863742" rtl="0" eaLnBrk="1" latinLnBrk="0" hangingPunct="1">
              <a:defRPr kern="1200">
                <a:solidFill>
                  <a:schemeClr val="tx1"/>
                </a:solidFill>
                <a:latin typeface="Arial" pitchFamily="34" charset="0"/>
                <a:ea typeface="宋体" pitchFamily="2" charset="-122"/>
                <a:cs typeface="+mn-cs"/>
              </a:defRPr>
            </a:lvl9pPr>
          </a:lstStyle>
          <a:p>
            <a:pPr indent="304800" algn="just">
              <a:lnSpc>
                <a:spcPct val="150000"/>
              </a:lnSpc>
              <a:spcAft>
                <a:spcPts val="0"/>
              </a:spcAft>
            </a:pPr>
            <a:r>
              <a:rPr lang="zh-CN" altLang="zh-CN" kern="100" dirty="0">
                <a:latin typeface="Times New Roman" panose="02020603050405020304" pitchFamily="18" charset="0"/>
                <a:cs typeface="Courier New" panose="02070309020205020404" pitchFamily="49" charset="0"/>
              </a:rPr>
              <a:t>高超声速工程估算方法与面元法相结合，可以用来快速评估气动特性。在选取方法时要考虑迎风面和背风面等条件。典型的工程估算方法有切劈</a:t>
            </a:r>
            <a:r>
              <a:rPr lang="en-US" altLang="zh-CN" kern="100" dirty="0">
                <a:latin typeface="Times New Roman" panose="02020603050405020304" pitchFamily="18" charset="0"/>
                <a:cs typeface="Courier New" panose="02070309020205020404" pitchFamily="49" charset="0"/>
              </a:rPr>
              <a:t>/</a:t>
            </a:r>
            <a:r>
              <a:rPr lang="zh-CN" altLang="zh-CN" kern="100" dirty="0">
                <a:latin typeface="Times New Roman" panose="02020603050405020304" pitchFamily="18" charset="0"/>
                <a:cs typeface="Courier New" panose="02070309020205020404" pitchFamily="49" charset="0"/>
              </a:rPr>
              <a:t>切锥法、修正牛顿公式、</a:t>
            </a:r>
            <a:r>
              <a:rPr lang="en-US" altLang="zh-CN" kern="100" dirty="0" err="1">
                <a:latin typeface="Times New Roman" panose="02020603050405020304" pitchFamily="18" charset="0"/>
                <a:cs typeface="Courier New" panose="02070309020205020404" pitchFamily="49" charset="0"/>
              </a:rPr>
              <a:t>Dahlem</a:t>
            </a:r>
            <a:r>
              <a:rPr lang="en-US" altLang="zh-CN" kern="100" dirty="0">
                <a:latin typeface="Times New Roman" panose="02020603050405020304" pitchFamily="18" charset="0"/>
                <a:cs typeface="Courier New" panose="02070309020205020404" pitchFamily="49" charset="0"/>
              </a:rPr>
              <a:t>-Buck</a:t>
            </a:r>
            <a:r>
              <a:rPr lang="zh-CN" altLang="zh-CN" kern="100" dirty="0">
                <a:latin typeface="Times New Roman" panose="02020603050405020304" pitchFamily="18" charset="0"/>
                <a:cs typeface="Courier New" panose="02070309020205020404" pitchFamily="49" charset="0"/>
              </a:rPr>
              <a:t>法和统一范戴克法等。</a:t>
            </a:r>
            <a:r>
              <a:rPr lang="zh-CN" altLang="en-US" kern="100" dirty="0">
                <a:latin typeface="Times New Roman" panose="02020603050405020304" pitchFamily="18" charset="0"/>
                <a:cs typeface="Courier New" panose="02070309020205020404" pitchFamily="49" charset="0"/>
              </a:rPr>
              <a:t>这里采用</a:t>
            </a:r>
            <a:r>
              <a:rPr lang="en-US" altLang="zh-CN" kern="100" dirty="0" err="1">
                <a:latin typeface="Times New Roman" panose="02020603050405020304" pitchFamily="18" charset="0"/>
                <a:cs typeface="Courier New" panose="02070309020205020404" pitchFamily="49" charset="0"/>
              </a:rPr>
              <a:t>Dahlem</a:t>
            </a:r>
            <a:r>
              <a:rPr lang="en-US" altLang="zh-CN" kern="100" dirty="0">
                <a:latin typeface="Times New Roman" panose="02020603050405020304" pitchFamily="18" charset="0"/>
                <a:cs typeface="Courier New" panose="02070309020205020404" pitchFamily="49" charset="0"/>
              </a:rPr>
              <a:t>-Buck</a:t>
            </a:r>
            <a:r>
              <a:rPr lang="zh-CN" altLang="en-US" kern="100" dirty="0">
                <a:latin typeface="Times New Roman" panose="02020603050405020304" pitchFamily="18" charset="0"/>
                <a:cs typeface="Courier New" panose="02070309020205020404" pitchFamily="49" charset="0"/>
              </a:rPr>
              <a:t>法来估算气动性能</a:t>
            </a:r>
            <a:endParaRPr lang="zh-CN" altLang="zh-CN" kern="100" dirty="0">
              <a:latin typeface="Times New Roman" panose="02020603050405020304" pitchFamily="18" charset="0"/>
              <a:cs typeface="Courier New" panose="02070309020205020404" pitchFamily="49" charset="0"/>
            </a:endParaRPr>
          </a:p>
        </p:txBody>
      </p:sp>
      <p:sp>
        <p:nvSpPr>
          <p:cNvPr id="10" name="Freeform 12">
            <a:extLst>
              <a:ext uri="{FF2B5EF4-FFF2-40B4-BE49-F238E27FC236}">
                <a16:creationId xmlns:a16="http://schemas.microsoft.com/office/drawing/2014/main" id="{91FB02E8-E75A-44A3-B49B-7AED66374823}"/>
              </a:ext>
            </a:extLst>
          </p:cNvPr>
          <p:cNvSpPr>
            <a:spLocks/>
          </p:cNvSpPr>
          <p:nvPr/>
        </p:nvSpPr>
        <p:spPr bwMode="auto">
          <a:xfrm>
            <a:off x="2577077" y="1397355"/>
            <a:ext cx="368052" cy="369156"/>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2">
              <a:lumMod val="50000"/>
            </a:schemeClr>
          </a:solidFill>
          <a:ln>
            <a:noFill/>
          </a:ln>
        </p:spPr>
        <p:txBody>
          <a:bodyPr/>
          <a:lstStyle>
            <a:defPPr>
              <a:defRPr lang="zh-CN"/>
            </a:defPPr>
            <a:lvl1pPr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1pPr>
            <a:lvl2pPr marL="431871"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2pPr>
            <a:lvl3pPr marL="863742"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3pPr>
            <a:lvl4pPr marL="1295613"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4pPr>
            <a:lvl5pPr marL="1727484"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5pPr>
            <a:lvl6pPr marL="2159356" algn="l" defTabSz="863742" rtl="0" eaLnBrk="1" latinLnBrk="0" hangingPunct="1">
              <a:defRPr kern="1200">
                <a:solidFill>
                  <a:schemeClr val="tx1"/>
                </a:solidFill>
                <a:latin typeface="Arial" pitchFamily="34" charset="0"/>
                <a:ea typeface="宋体" pitchFamily="2" charset="-122"/>
                <a:cs typeface="+mn-cs"/>
              </a:defRPr>
            </a:lvl6pPr>
            <a:lvl7pPr marL="2591227" algn="l" defTabSz="863742" rtl="0" eaLnBrk="1" latinLnBrk="0" hangingPunct="1">
              <a:defRPr kern="1200">
                <a:solidFill>
                  <a:schemeClr val="tx1"/>
                </a:solidFill>
                <a:latin typeface="Arial" pitchFamily="34" charset="0"/>
                <a:ea typeface="宋体" pitchFamily="2" charset="-122"/>
                <a:cs typeface="+mn-cs"/>
              </a:defRPr>
            </a:lvl7pPr>
            <a:lvl8pPr marL="3023098" algn="l" defTabSz="863742" rtl="0" eaLnBrk="1" latinLnBrk="0" hangingPunct="1">
              <a:defRPr kern="1200">
                <a:solidFill>
                  <a:schemeClr val="tx1"/>
                </a:solidFill>
                <a:latin typeface="Arial" pitchFamily="34" charset="0"/>
                <a:ea typeface="宋体" pitchFamily="2" charset="-122"/>
                <a:cs typeface="+mn-cs"/>
              </a:defRPr>
            </a:lvl8pPr>
            <a:lvl9pPr marL="3454969" algn="l" defTabSz="863742" rtl="0" eaLnBrk="1" latinLnBrk="0" hangingPunct="1">
              <a:defRPr kern="1200">
                <a:solidFill>
                  <a:schemeClr val="tx1"/>
                </a:solidFill>
                <a:latin typeface="Arial" pitchFamily="34" charset="0"/>
                <a:ea typeface="宋体" pitchFamily="2" charset="-122"/>
                <a:cs typeface="+mn-cs"/>
              </a:defRPr>
            </a:lvl9pPr>
          </a:lstStyle>
          <a:p>
            <a:endParaRPr lang="zh-CN" altLang="en-US"/>
          </a:p>
        </p:txBody>
      </p:sp>
      <p:sp>
        <p:nvSpPr>
          <p:cNvPr id="11" name="Freeform 12">
            <a:extLst>
              <a:ext uri="{FF2B5EF4-FFF2-40B4-BE49-F238E27FC236}">
                <a16:creationId xmlns:a16="http://schemas.microsoft.com/office/drawing/2014/main" id="{B73F9B09-7891-49C8-953D-82AC69A19480}"/>
              </a:ext>
            </a:extLst>
          </p:cNvPr>
          <p:cNvSpPr>
            <a:spLocks/>
          </p:cNvSpPr>
          <p:nvPr/>
        </p:nvSpPr>
        <p:spPr bwMode="auto">
          <a:xfrm flipH="1" flipV="1">
            <a:off x="10347490" y="2815201"/>
            <a:ext cx="368050" cy="400109"/>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2">
              <a:lumMod val="50000"/>
            </a:schemeClr>
          </a:solidFill>
          <a:ln>
            <a:noFill/>
          </a:ln>
        </p:spPr>
        <p:txBody>
          <a:bodyPr/>
          <a:lstStyle>
            <a:defPPr>
              <a:defRPr lang="zh-CN"/>
            </a:defPPr>
            <a:lvl1pPr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1pPr>
            <a:lvl2pPr marL="431871"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2pPr>
            <a:lvl3pPr marL="863742"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3pPr>
            <a:lvl4pPr marL="1295613"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4pPr>
            <a:lvl5pPr marL="1727484"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5pPr>
            <a:lvl6pPr marL="2159356" algn="l" defTabSz="863742" rtl="0" eaLnBrk="1" latinLnBrk="0" hangingPunct="1">
              <a:defRPr kern="1200">
                <a:solidFill>
                  <a:schemeClr val="tx1"/>
                </a:solidFill>
                <a:latin typeface="Arial" pitchFamily="34" charset="0"/>
                <a:ea typeface="宋体" pitchFamily="2" charset="-122"/>
                <a:cs typeface="+mn-cs"/>
              </a:defRPr>
            </a:lvl6pPr>
            <a:lvl7pPr marL="2591227" algn="l" defTabSz="863742" rtl="0" eaLnBrk="1" latinLnBrk="0" hangingPunct="1">
              <a:defRPr kern="1200">
                <a:solidFill>
                  <a:schemeClr val="tx1"/>
                </a:solidFill>
                <a:latin typeface="Arial" pitchFamily="34" charset="0"/>
                <a:ea typeface="宋体" pitchFamily="2" charset="-122"/>
                <a:cs typeface="+mn-cs"/>
              </a:defRPr>
            </a:lvl7pPr>
            <a:lvl8pPr marL="3023098" algn="l" defTabSz="863742" rtl="0" eaLnBrk="1" latinLnBrk="0" hangingPunct="1">
              <a:defRPr kern="1200">
                <a:solidFill>
                  <a:schemeClr val="tx1"/>
                </a:solidFill>
                <a:latin typeface="Arial" pitchFamily="34" charset="0"/>
                <a:ea typeface="宋体" pitchFamily="2" charset="-122"/>
                <a:cs typeface="+mn-cs"/>
              </a:defRPr>
            </a:lvl8pPr>
            <a:lvl9pPr marL="3454969" algn="l" defTabSz="863742" rtl="0" eaLnBrk="1" latinLnBrk="0" hangingPunct="1">
              <a:defRPr kern="1200">
                <a:solidFill>
                  <a:schemeClr val="tx1"/>
                </a:solidFill>
                <a:latin typeface="Arial" pitchFamily="34" charset="0"/>
                <a:ea typeface="宋体" pitchFamily="2" charset="-122"/>
                <a:cs typeface="+mn-cs"/>
              </a:defRPr>
            </a:lvl9pPr>
          </a:lstStyle>
          <a:p>
            <a:endParaRPr lang="zh-CN" altLang="en-US"/>
          </a:p>
        </p:txBody>
      </p:sp>
      <p:sp>
        <p:nvSpPr>
          <p:cNvPr id="16" name="矩形 15">
            <a:extLst>
              <a:ext uri="{FF2B5EF4-FFF2-40B4-BE49-F238E27FC236}">
                <a16:creationId xmlns:a16="http://schemas.microsoft.com/office/drawing/2014/main" id="{F23D7E3A-15DB-4345-B35D-77D640561675}"/>
              </a:ext>
            </a:extLst>
          </p:cNvPr>
          <p:cNvSpPr/>
          <p:nvPr/>
        </p:nvSpPr>
        <p:spPr>
          <a:xfrm>
            <a:off x="3050459" y="3247572"/>
            <a:ext cx="6723441" cy="1286250"/>
          </a:xfrm>
          <a:prstGeom prst="rect">
            <a:avLst/>
          </a:prstGeom>
        </p:spPr>
        <p:txBody>
          <a:bodyPr wrap="square">
            <a:spAutoFit/>
          </a:bodyPr>
          <a:lstStyle/>
          <a:p>
            <a:pPr indent="304800" algn="just">
              <a:lnSpc>
                <a:spcPct val="150000"/>
              </a:lnSpc>
              <a:spcAft>
                <a:spcPts val="0"/>
              </a:spcAft>
            </a:pPr>
            <a:r>
              <a:rPr lang="en-US" altLang="zh-CN" kern="100" dirty="0" err="1">
                <a:latin typeface="Times New Roman" panose="02020603050405020304" pitchFamily="18" charset="0"/>
                <a:ea typeface="宋体" panose="02010600030101010101" pitchFamily="2" charset="-122"/>
                <a:cs typeface="Courier New" panose="02070309020205020404" pitchFamily="49" charset="0"/>
              </a:rPr>
              <a:t>Dahlem</a:t>
            </a:r>
            <a:r>
              <a:rPr lang="en-US" altLang="zh-CN" kern="100" dirty="0">
                <a:latin typeface="Times New Roman" panose="02020603050405020304" pitchFamily="18" charset="0"/>
                <a:ea typeface="宋体" panose="02010600030101010101" pitchFamily="2" charset="-122"/>
                <a:cs typeface="Courier New" panose="02070309020205020404" pitchFamily="49" charset="0"/>
              </a:rPr>
              <a:t>-Buck</a:t>
            </a:r>
            <a:r>
              <a:rPr lang="zh-CN" altLang="zh-CN" kern="100" dirty="0">
                <a:latin typeface="Times New Roman" panose="02020603050405020304" pitchFamily="18" charset="0"/>
                <a:ea typeface="宋体" panose="02010600030101010101" pitchFamily="2" charset="-122"/>
                <a:cs typeface="Courier New" panose="02070309020205020404" pitchFamily="49" charset="0"/>
              </a:rPr>
              <a:t>法将牛顿理论和切劈</a:t>
            </a:r>
            <a:r>
              <a:rPr lang="en-US" altLang="zh-CN" kern="100" dirty="0">
                <a:latin typeface="Times New Roman" panose="02020603050405020304" pitchFamily="18" charset="0"/>
                <a:ea typeface="宋体" panose="02010600030101010101" pitchFamily="2" charset="-122"/>
                <a:cs typeface="Courier New" panose="02070309020205020404" pitchFamily="49" charset="0"/>
              </a:rPr>
              <a:t>/</a:t>
            </a:r>
            <a:r>
              <a:rPr lang="zh-CN" altLang="zh-CN" kern="100" dirty="0">
                <a:latin typeface="Times New Roman" panose="02020603050405020304" pitchFamily="18" charset="0"/>
                <a:ea typeface="宋体" panose="02010600030101010101" pitchFamily="2" charset="-122"/>
                <a:cs typeface="Courier New" panose="02070309020205020404" pitchFamily="49" charset="0"/>
              </a:rPr>
              <a:t>切锥法相结合。在计算压力时，分为两种情况，当碰撞角不大于</a:t>
            </a:r>
            <a:r>
              <a:rPr lang="en-US" altLang="zh-CN" kern="100" dirty="0">
                <a:latin typeface="Times New Roman" panose="02020603050405020304" pitchFamily="18" charset="0"/>
                <a:ea typeface="宋体" panose="02010600030101010101" pitchFamily="2" charset="-122"/>
                <a:cs typeface="Courier New" panose="02070309020205020404" pitchFamily="49" charset="0"/>
              </a:rPr>
              <a:t>22.5</a:t>
            </a:r>
            <a:r>
              <a:rPr lang="zh-CN" altLang="zh-CN" kern="100" dirty="0">
                <a:latin typeface="Times New Roman" panose="02020603050405020304" pitchFamily="18" charset="0"/>
                <a:ea typeface="宋体" panose="02010600030101010101" pitchFamily="2" charset="-122"/>
                <a:cs typeface="Courier New" panose="02070309020205020404" pitchFamily="49" charset="0"/>
              </a:rPr>
              <a:t>度时，采用切劈</a:t>
            </a:r>
            <a:r>
              <a:rPr lang="en-US" altLang="zh-CN" kern="100" dirty="0">
                <a:latin typeface="Times New Roman" panose="02020603050405020304" pitchFamily="18" charset="0"/>
                <a:ea typeface="宋体" panose="02010600030101010101" pitchFamily="2" charset="-122"/>
                <a:cs typeface="Courier New" panose="02070309020205020404" pitchFamily="49" charset="0"/>
              </a:rPr>
              <a:t>/</a:t>
            </a:r>
            <a:r>
              <a:rPr lang="zh-CN" altLang="zh-CN" kern="100" dirty="0">
                <a:latin typeface="Times New Roman" panose="02020603050405020304" pitchFamily="18" charset="0"/>
                <a:ea typeface="宋体" panose="02010600030101010101" pitchFamily="2" charset="-122"/>
                <a:cs typeface="Courier New" panose="02070309020205020404" pitchFamily="49" charset="0"/>
              </a:rPr>
              <a:t>切锥法，其余可能情况使用牛顿法。其公式如下：</a:t>
            </a:r>
          </a:p>
        </p:txBody>
      </p:sp>
      <p:graphicFrame>
        <p:nvGraphicFramePr>
          <p:cNvPr id="17" name="对象 16">
            <a:extLst>
              <a:ext uri="{FF2B5EF4-FFF2-40B4-BE49-F238E27FC236}">
                <a16:creationId xmlns:a16="http://schemas.microsoft.com/office/drawing/2014/main" id="{F21A032F-AF04-4053-AE76-35E764834270}"/>
              </a:ext>
            </a:extLst>
          </p:cNvPr>
          <p:cNvGraphicFramePr>
            <a:graphicFrameLocks noChangeAspect="1"/>
          </p:cNvGraphicFramePr>
          <p:nvPr>
            <p:extLst>
              <p:ext uri="{D42A27DB-BD31-4B8C-83A1-F6EECF244321}">
                <p14:modId xmlns:p14="http://schemas.microsoft.com/office/powerpoint/2010/main" val="757707522"/>
              </p:ext>
            </p:extLst>
          </p:nvPr>
        </p:nvGraphicFramePr>
        <p:xfrm>
          <a:off x="4167669" y="4683848"/>
          <a:ext cx="4670090" cy="1132143"/>
        </p:xfrm>
        <a:graphic>
          <a:graphicData uri="http://schemas.openxmlformats.org/presentationml/2006/ole">
            <mc:AlternateContent xmlns:mc="http://schemas.openxmlformats.org/markup-compatibility/2006">
              <mc:Choice xmlns:v="urn:schemas-microsoft-com:vml" Requires="v">
                <p:oleObj spid="_x0000_s2110" name="Equation" r:id="rId3" imgW="2933640" imgH="711000" progId="Equation.DSMT4">
                  <p:embed/>
                </p:oleObj>
              </mc:Choice>
              <mc:Fallback>
                <p:oleObj name="Equation" r:id="rId3" imgW="2933640" imgH="711000" progId="Equation.DSMT4">
                  <p:embed/>
                  <p:pic>
                    <p:nvPicPr>
                      <p:cNvPr id="0" name=""/>
                      <p:cNvPicPr/>
                      <p:nvPr/>
                    </p:nvPicPr>
                    <p:blipFill>
                      <a:blip r:embed="rId4"/>
                      <a:stretch>
                        <a:fillRect/>
                      </a:stretch>
                    </p:blipFill>
                    <p:spPr>
                      <a:xfrm>
                        <a:off x="4167669" y="4683848"/>
                        <a:ext cx="4670090" cy="1132143"/>
                      </a:xfrm>
                      <a:prstGeom prst="rect">
                        <a:avLst/>
                      </a:prstGeom>
                    </p:spPr>
                  </p:pic>
                </p:oleObj>
              </mc:Fallback>
            </mc:AlternateContent>
          </a:graphicData>
        </a:graphic>
      </p:graphicFrame>
    </p:spTree>
    <p:extLst>
      <p:ext uri="{BB962C8B-B14F-4D97-AF65-F5344CB8AC3E}">
        <p14:creationId xmlns:p14="http://schemas.microsoft.com/office/powerpoint/2010/main" val="2638205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06F2B7FD-256C-4115-8E70-42FD45155FC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536926" y="70350"/>
            <a:ext cx="6541314" cy="6402450"/>
          </a:xfrm>
          <a:prstGeom prst="rect">
            <a:avLst/>
          </a:prstGeom>
        </p:spPr>
      </p:pic>
      <p:grpSp>
        <p:nvGrpSpPr>
          <p:cNvPr id="8" name="组合 7">
            <a:extLst>
              <a:ext uri="{FF2B5EF4-FFF2-40B4-BE49-F238E27FC236}">
                <a16:creationId xmlns:a16="http://schemas.microsoft.com/office/drawing/2014/main" id="{4DFCFB74-7AD6-422B-9423-6F941E8690F8}"/>
              </a:ext>
            </a:extLst>
          </p:cNvPr>
          <p:cNvGrpSpPr/>
          <p:nvPr/>
        </p:nvGrpSpPr>
        <p:grpSpPr>
          <a:xfrm>
            <a:off x="650719" y="2646914"/>
            <a:ext cx="10390908" cy="1351879"/>
            <a:chOff x="1225147" y="3094165"/>
            <a:chExt cx="10390908" cy="1056566"/>
          </a:xfrm>
        </p:grpSpPr>
        <p:sp>
          <p:nvSpPr>
            <p:cNvPr id="9" name="文本框 8">
              <a:extLst>
                <a:ext uri="{FF2B5EF4-FFF2-40B4-BE49-F238E27FC236}">
                  <a16:creationId xmlns:a16="http://schemas.microsoft.com/office/drawing/2014/main" id="{A424C4BA-B24F-437D-BB9E-4FDAA7673179}"/>
                </a:ext>
              </a:extLst>
            </p:cNvPr>
            <p:cNvSpPr txBox="1"/>
            <p:nvPr/>
          </p:nvSpPr>
          <p:spPr>
            <a:xfrm>
              <a:off x="1225147" y="3244265"/>
              <a:ext cx="10390908" cy="601359"/>
            </a:xfrm>
            <a:prstGeom prst="rect">
              <a:avLst/>
            </a:prstGeom>
            <a:noFill/>
          </p:spPr>
          <p:txBody>
            <a:bodyPr wrap="square" rtlCol="0">
              <a:spAutoFit/>
              <a:scene3d>
                <a:camera prst="orthographicFront"/>
                <a:lightRig rig="threePt" dir="t"/>
              </a:scene3d>
              <a:sp3d contourW="12700"/>
            </a:bodyPr>
            <a:lstStyle/>
            <a:p>
              <a:pPr algn="ctr">
                <a:defRPr/>
              </a:pPr>
              <a:r>
                <a:rPr lang="zh-CN" altLang="en-US" sz="4400" b="1" dirty="0">
                  <a:solidFill>
                    <a:schemeClr val="tx2">
                      <a:lumMod val="75000"/>
                      <a:lumOff val="25000"/>
                    </a:schemeClr>
                  </a:solidFill>
                  <a:latin typeface="微软雅黑"/>
                  <a:cs typeface="+mn-ea"/>
                  <a:sym typeface="+mn-lt"/>
                </a:rPr>
                <a:t>结果展示分析</a:t>
              </a:r>
            </a:p>
          </p:txBody>
        </p:sp>
        <p:grpSp>
          <p:nvGrpSpPr>
            <p:cNvPr id="10" name="组合 9">
              <a:extLst>
                <a:ext uri="{FF2B5EF4-FFF2-40B4-BE49-F238E27FC236}">
                  <a16:creationId xmlns:a16="http://schemas.microsoft.com/office/drawing/2014/main" id="{73251FCB-8F1E-4448-B379-E7FE53262D3A}"/>
                </a:ext>
              </a:extLst>
            </p:cNvPr>
            <p:cNvGrpSpPr/>
            <p:nvPr/>
          </p:nvGrpSpPr>
          <p:grpSpPr>
            <a:xfrm>
              <a:off x="1225147" y="3094165"/>
              <a:ext cx="10390908" cy="1056566"/>
              <a:chOff x="1843670" y="2436636"/>
              <a:chExt cx="5611206" cy="1172474"/>
            </a:xfrm>
          </p:grpSpPr>
          <p:cxnSp>
            <p:nvCxnSpPr>
              <p:cNvPr id="11" name="直接连接符 10">
                <a:extLst>
                  <a:ext uri="{FF2B5EF4-FFF2-40B4-BE49-F238E27FC236}">
                    <a16:creationId xmlns:a16="http://schemas.microsoft.com/office/drawing/2014/main" id="{07AECA9C-6CF9-440E-90D6-B12FA3D1505F}"/>
                  </a:ext>
                </a:extLst>
              </p:cNvPr>
              <p:cNvCxnSpPr/>
              <p:nvPr/>
            </p:nvCxnSpPr>
            <p:spPr>
              <a:xfrm>
                <a:off x="1843670" y="2436636"/>
                <a:ext cx="5569528" cy="0"/>
              </a:xfrm>
              <a:prstGeom prst="line">
                <a:avLst/>
              </a:prstGeom>
              <a:noFill/>
              <a:ln w="12700" cap="flat" cmpd="sng" algn="ctr">
                <a:solidFill>
                  <a:srgbClr val="304371"/>
                </a:solidFill>
                <a:prstDash val="solid"/>
                <a:miter lim="800000"/>
              </a:ln>
              <a:effectLst/>
            </p:spPr>
          </p:cxnSp>
          <p:cxnSp>
            <p:nvCxnSpPr>
              <p:cNvPr id="12" name="直接连接符 11">
                <a:extLst>
                  <a:ext uri="{FF2B5EF4-FFF2-40B4-BE49-F238E27FC236}">
                    <a16:creationId xmlns:a16="http://schemas.microsoft.com/office/drawing/2014/main" id="{60CC971D-AD9F-44AF-A5A2-57B8661EECA5}"/>
                  </a:ext>
                </a:extLst>
              </p:cNvPr>
              <p:cNvCxnSpPr/>
              <p:nvPr/>
            </p:nvCxnSpPr>
            <p:spPr>
              <a:xfrm>
                <a:off x="1885348" y="3609110"/>
                <a:ext cx="5569528" cy="0"/>
              </a:xfrm>
              <a:prstGeom prst="line">
                <a:avLst/>
              </a:prstGeom>
              <a:noFill/>
              <a:ln w="12700" cap="flat" cmpd="sng" algn="ctr">
                <a:solidFill>
                  <a:srgbClr val="304371"/>
                </a:solidFill>
                <a:prstDash val="solid"/>
                <a:miter lim="800000"/>
              </a:ln>
              <a:effectLst/>
            </p:spPr>
          </p:cxnSp>
        </p:grpSp>
      </p:grpSp>
      <p:sp>
        <p:nvSpPr>
          <p:cNvPr id="13" name="文本框 12">
            <a:extLst>
              <a:ext uri="{FF2B5EF4-FFF2-40B4-BE49-F238E27FC236}">
                <a16:creationId xmlns:a16="http://schemas.microsoft.com/office/drawing/2014/main" id="{4BF62025-1A21-4AE2-B228-1D2357A7AB92}"/>
              </a:ext>
            </a:extLst>
          </p:cNvPr>
          <p:cNvSpPr txBox="1"/>
          <p:nvPr/>
        </p:nvSpPr>
        <p:spPr>
          <a:xfrm>
            <a:off x="3209053" y="3559384"/>
            <a:ext cx="5197059" cy="369332"/>
          </a:xfrm>
          <a:prstGeom prst="rect">
            <a:avLst/>
          </a:prstGeom>
          <a:noFill/>
        </p:spPr>
        <p:txBody>
          <a:bodyPr wrap="square" rtlCol="0">
            <a:spAutoFit/>
          </a:bodyPr>
          <a:lstStyle/>
          <a:p>
            <a:pPr algn="ctr"/>
            <a:r>
              <a:rPr lang="en-US" altLang="zh-CN" dirty="0">
                <a:solidFill>
                  <a:schemeClr val="tx2">
                    <a:lumMod val="75000"/>
                    <a:lumOff val="25000"/>
                  </a:schemeClr>
                </a:solidFill>
              </a:rPr>
              <a:t>Results display analysis</a:t>
            </a:r>
            <a:endParaRPr lang="zh-CN" altLang="en-US" dirty="0">
              <a:solidFill>
                <a:schemeClr val="tx2">
                  <a:lumMod val="75000"/>
                  <a:lumOff val="25000"/>
                </a:schemeClr>
              </a:solidFill>
            </a:endParaRPr>
          </a:p>
        </p:txBody>
      </p:sp>
      <p:sp>
        <p:nvSpPr>
          <p:cNvPr id="15" name="矩形: 圆角 14">
            <a:extLst>
              <a:ext uri="{FF2B5EF4-FFF2-40B4-BE49-F238E27FC236}">
                <a16:creationId xmlns:a16="http://schemas.microsoft.com/office/drawing/2014/main" id="{3D6BBAA2-1ED8-4FB5-8BE4-E59802204E57}"/>
              </a:ext>
            </a:extLst>
          </p:cNvPr>
          <p:cNvSpPr/>
          <p:nvPr/>
        </p:nvSpPr>
        <p:spPr>
          <a:xfrm>
            <a:off x="5191221" y="4319103"/>
            <a:ext cx="1387083" cy="304884"/>
          </a:xfrm>
          <a:prstGeom prst="roundRect">
            <a:avLst>
              <a:gd name="adj" fmla="val 50000"/>
            </a:avLst>
          </a:prstGeom>
          <a:solidFill>
            <a:srgbClr val="304371"/>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prstClr val="white"/>
                </a:solidFill>
                <a:effectLst/>
                <a:uLnTx/>
                <a:uFillTx/>
                <a:latin typeface="Calibri Light"/>
                <a:ea typeface="微软雅黑 Light"/>
                <a:cs typeface="+mn-cs"/>
              </a:rPr>
              <a:t>第三部分</a:t>
            </a:r>
          </a:p>
        </p:txBody>
      </p:sp>
      <p:sp>
        <p:nvSpPr>
          <p:cNvPr id="26" name="圆角矩形 10">
            <a:extLst>
              <a:ext uri="{FF2B5EF4-FFF2-40B4-BE49-F238E27FC236}">
                <a16:creationId xmlns:a16="http://schemas.microsoft.com/office/drawing/2014/main" id="{57E3CA63-3383-442F-9BE3-FDDA00BD2217}"/>
              </a:ext>
            </a:extLst>
          </p:cNvPr>
          <p:cNvSpPr>
            <a:spLocks noChangeArrowheads="1"/>
          </p:cNvSpPr>
          <p:nvPr/>
        </p:nvSpPr>
        <p:spPr bwMode="auto">
          <a:xfrm>
            <a:off x="5187653" y="986208"/>
            <a:ext cx="1375508" cy="1300497"/>
          </a:xfrm>
          <a:prstGeom prst="roundRect">
            <a:avLst>
              <a:gd name="adj" fmla="val 16667"/>
            </a:avLst>
          </a:prstGeom>
          <a:solidFill>
            <a:schemeClr val="tx2">
              <a:lumMod val="75000"/>
              <a:lumOff val="25000"/>
            </a:schemeClr>
          </a:solidFill>
          <a:ln>
            <a:noFill/>
          </a:ln>
          <a:extLst>
            <a:ext uri="{91240B29-F687-4F45-9708-019B960494DF}">
              <a14:hiddenLine xmlns:a14="http://schemas.microsoft.com/office/drawing/2010/main" w="9525" algn="ctr">
                <a:solidFill>
                  <a:srgbClr val="000000"/>
                </a:solidFill>
                <a:round/>
                <a:headEnd/>
                <a:tailEnd/>
              </a14:hiddenLine>
            </a:ext>
          </a:extLst>
        </p:spPr>
        <p:txBody>
          <a:bodyPr/>
          <a:lstStyle>
            <a:lvl1pPr>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accent1"/>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fontAlgn="base">
              <a:lnSpc>
                <a:spcPct val="120000"/>
              </a:lnSpc>
              <a:spcBef>
                <a:spcPct val="0"/>
              </a:spcBef>
              <a:spcAft>
                <a:spcPct val="0"/>
              </a:spcAft>
              <a:buFontTx/>
              <a:buNone/>
            </a:pPr>
            <a:endParaRPr lang="zh-CN" altLang="en-US" sz="1800" dirty="0">
              <a:solidFill>
                <a:srgbClr val="313D51"/>
              </a:solidFill>
              <a:latin typeface="+mn-lt"/>
              <a:ea typeface="+mn-ea"/>
              <a:cs typeface="+mn-ea"/>
              <a:sym typeface="+mn-lt"/>
            </a:endParaRPr>
          </a:p>
        </p:txBody>
      </p:sp>
      <p:sp>
        <p:nvSpPr>
          <p:cNvPr id="29" name="Freeform 13">
            <a:extLst>
              <a:ext uri="{FF2B5EF4-FFF2-40B4-BE49-F238E27FC236}">
                <a16:creationId xmlns:a16="http://schemas.microsoft.com/office/drawing/2014/main" id="{35CAD729-CA7C-4BFA-ACB9-33600AA7DBF5}"/>
              </a:ext>
            </a:extLst>
          </p:cNvPr>
          <p:cNvSpPr>
            <a:spLocks noEditPoints="1"/>
          </p:cNvSpPr>
          <p:nvPr/>
        </p:nvSpPr>
        <p:spPr bwMode="auto">
          <a:xfrm>
            <a:off x="5516286" y="1195473"/>
            <a:ext cx="782913" cy="860858"/>
          </a:xfrm>
          <a:custGeom>
            <a:avLst/>
            <a:gdLst>
              <a:gd name="T0" fmla="*/ 0 w 957"/>
              <a:gd name="T1" fmla="*/ 2147483646 h 885"/>
              <a:gd name="T2" fmla="*/ 2147483646 w 957"/>
              <a:gd name="T3" fmla="*/ 2147483646 h 885"/>
              <a:gd name="T4" fmla="*/ 2147483646 w 957"/>
              <a:gd name="T5" fmla="*/ 2147483646 h 885"/>
              <a:gd name="T6" fmla="*/ 2147483646 w 957"/>
              <a:gd name="T7" fmla="*/ 2147483646 h 885"/>
              <a:gd name="T8" fmla="*/ 2147483646 w 957"/>
              <a:gd name="T9" fmla="*/ 2147483646 h 885"/>
              <a:gd name="T10" fmla="*/ 2147483646 w 957"/>
              <a:gd name="T11" fmla="*/ 2147483646 h 885"/>
              <a:gd name="T12" fmla="*/ 2147483646 w 957"/>
              <a:gd name="T13" fmla="*/ 2147483646 h 885"/>
              <a:gd name="T14" fmla="*/ 2147483646 w 957"/>
              <a:gd name="T15" fmla="*/ 2147483646 h 885"/>
              <a:gd name="T16" fmla="*/ 2147483646 w 957"/>
              <a:gd name="T17" fmla="*/ 2147483646 h 885"/>
              <a:gd name="T18" fmla="*/ 2147483646 w 957"/>
              <a:gd name="T19" fmla="*/ 2147483646 h 885"/>
              <a:gd name="T20" fmla="*/ 0 w 957"/>
              <a:gd name="T21" fmla="*/ 2147483646 h 885"/>
              <a:gd name="T22" fmla="*/ 2147483646 w 957"/>
              <a:gd name="T23" fmla="*/ 2147483646 h 885"/>
              <a:gd name="T24" fmla="*/ 2147483646 w 957"/>
              <a:gd name="T25" fmla="*/ 2147483646 h 885"/>
              <a:gd name="T26" fmla="*/ 2147483646 w 957"/>
              <a:gd name="T27" fmla="*/ 2147483646 h 885"/>
              <a:gd name="T28" fmla="*/ 2147483646 w 957"/>
              <a:gd name="T29" fmla="*/ 2147483646 h 885"/>
              <a:gd name="T30" fmla="*/ 2147483646 w 957"/>
              <a:gd name="T31" fmla="*/ 2147483646 h 885"/>
              <a:gd name="T32" fmla="*/ 2147483646 w 957"/>
              <a:gd name="T33" fmla="*/ 2147483646 h 885"/>
              <a:gd name="T34" fmla="*/ 2147483646 w 957"/>
              <a:gd name="T35" fmla="*/ 2147483646 h 885"/>
              <a:gd name="T36" fmla="*/ 2147483646 w 957"/>
              <a:gd name="T37" fmla="*/ 2147483646 h 885"/>
              <a:gd name="T38" fmla="*/ 2147483646 w 957"/>
              <a:gd name="T39" fmla="*/ 2147483646 h 885"/>
              <a:gd name="T40" fmla="*/ 2147483646 w 957"/>
              <a:gd name="T41" fmla="*/ 2147483646 h 885"/>
              <a:gd name="T42" fmla="*/ 2147483646 w 957"/>
              <a:gd name="T43" fmla="*/ 2147483646 h 885"/>
              <a:gd name="T44" fmla="*/ 2147483646 w 957"/>
              <a:gd name="T45" fmla="*/ 2147483646 h 885"/>
              <a:gd name="T46" fmla="*/ 2147483646 w 957"/>
              <a:gd name="T47" fmla="*/ 2147483646 h 885"/>
              <a:gd name="T48" fmla="*/ 2147483646 w 957"/>
              <a:gd name="T49" fmla="*/ 2147483646 h 885"/>
              <a:gd name="T50" fmla="*/ 2147483646 w 957"/>
              <a:gd name="T51" fmla="*/ 2147483646 h 885"/>
              <a:gd name="T52" fmla="*/ 2147483646 w 957"/>
              <a:gd name="T53" fmla="*/ 2147483646 h 885"/>
              <a:gd name="T54" fmla="*/ 2147483646 w 957"/>
              <a:gd name="T55" fmla="*/ 2147483646 h 885"/>
              <a:gd name="T56" fmla="*/ 2147483646 w 957"/>
              <a:gd name="T57" fmla="*/ 2147483646 h 885"/>
              <a:gd name="T58" fmla="*/ 2147483646 w 957"/>
              <a:gd name="T59" fmla="*/ 2147483646 h 885"/>
              <a:gd name="T60" fmla="*/ 2147483646 w 957"/>
              <a:gd name="T61" fmla="*/ 2147483646 h 885"/>
              <a:gd name="T62" fmla="*/ 2147483646 w 957"/>
              <a:gd name="T63" fmla="*/ 2147483646 h 885"/>
              <a:gd name="T64" fmla="*/ 2147483646 w 957"/>
              <a:gd name="T65" fmla="*/ 2147483646 h 885"/>
              <a:gd name="T66" fmla="*/ 2147483646 w 957"/>
              <a:gd name="T67" fmla="*/ 2147483646 h 885"/>
              <a:gd name="T68" fmla="*/ 2147483646 w 957"/>
              <a:gd name="T69" fmla="*/ 2147483646 h 885"/>
              <a:gd name="T70" fmla="*/ 2147483646 w 957"/>
              <a:gd name="T71" fmla="*/ 2147483646 h 885"/>
              <a:gd name="T72" fmla="*/ 2147483646 w 957"/>
              <a:gd name="T73" fmla="*/ 2147483646 h 885"/>
              <a:gd name="T74" fmla="*/ 2147483646 w 957"/>
              <a:gd name="T75" fmla="*/ 2147483646 h 885"/>
              <a:gd name="T76" fmla="*/ 2147483646 w 957"/>
              <a:gd name="T77" fmla="*/ 2147483646 h 885"/>
              <a:gd name="T78" fmla="*/ 2147483646 w 957"/>
              <a:gd name="T79" fmla="*/ 2147483646 h 885"/>
              <a:gd name="T80" fmla="*/ 2147483646 w 957"/>
              <a:gd name="T81" fmla="*/ 2147483646 h 885"/>
              <a:gd name="T82" fmla="*/ 2147483646 w 957"/>
              <a:gd name="T83" fmla="*/ 2147483646 h 885"/>
              <a:gd name="T84" fmla="*/ 2147483646 w 957"/>
              <a:gd name="T85" fmla="*/ 2147483646 h 885"/>
              <a:gd name="T86" fmla="*/ 2147483646 w 957"/>
              <a:gd name="T87" fmla="*/ 2147483646 h 885"/>
              <a:gd name="T88" fmla="*/ 2147483646 w 957"/>
              <a:gd name="T89" fmla="*/ 2147483646 h 885"/>
              <a:gd name="T90" fmla="*/ 2147483646 w 957"/>
              <a:gd name="T91" fmla="*/ 2147483646 h 885"/>
              <a:gd name="T92" fmla="*/ 2147483646 w 957"/>
              <a:gd name="T93" fmla="*/ 2147483646 h 885"/>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957" h="885">
                <a:moveTo>
                  <a:pt x="0" y="155"/>
                </a:moveTo>
                <a:cubicBezTo>
                  <a:pt x="0" y="278"/>
                  <a:pt x="0" y="400"/>
                  <a:pt x="0" y="523"/>
                </a:cubicBezTo>
                <a:cubicBezTo>
                  <a:pt x="0" y="533"/>
                  <a:pt x="161" y="687"/>
                  <a:pt x="181" y="707"/>
                </a:cubicBezTo>
                <a:cubicBezTo>
                  <a:pt x="202" y="728"/>
                  <a:pt x="355" y="885"/>
                  <a:pt x="368" y="885"/>
                </a:cubicBezTo>
                <a:cubicBezTo>
                  <a:pt x="442" y="885"/>
                  <a:pt x="516" y="885"/>
                  <a:pt x="589" y="885"/>
                </a:cubicBezTo>
                <a:cubicBezTo>
                  <a:pt x="620" y="885"/>
                  <a:pt x="632" y="856"/>
                  <a:pt x="645" y="837"/>
                </a:cubicBezTo>
                <a:cubicBezTo>
                  <a:pt x="645" y="684"/>
                  <a:pt x="645" y="532"/>
                  <a:pt x="645" y="380"/>
                </a:cubicBezTo>
                <a:cubicBezTo>
                  <a:pt x="631" y="385"/>
                  <a:pt x="590" y="368"/>
                  <a:pt x="582" y="391"/>
                </a:cubicBezTo>
                <a:cubicBezTo>
                  <a:pt x="577" y="401"/>
                  <a:pt x="582" y="573"/>
                  <a:pt x="582" y="608"/>
                </a:cubicBezTo>
                <a:cubicBezTo>
                  <a:pt x="582" y="643"/>
                  <a:pt x="592" y="822"/>
                  <a:pt x="567" y="822"/>
                </a:cubicBezTo>
                <a:cubicBezTo>
                  <a:pt x="507" y="822"/>
                  <a:pt x="447" y="822"/>
                  <a:pt x="387" y="822"/>
                </a:cubicBezTo>
                <a:cubicBezTo>
                  <a:pt x="368" y="822"/>
                  <a:pt x="376" y="760"/>
                  <a:pt x="376" y="741"/>
                </a:cubicBezTo>
                <a:cubicBezTo>
                  <a:pt x="376" y="710"/>
                  <a:pt x="376" y="679"/>
                  <a:pt x="376" y="649"/>
                </a:cubicBezTo>
                <a:cubicBezTo>
                  <a:pt x="376" y="565"/>
                  <a:pt x="376" y="551"/>
                  <a:pt x="324" y="516"/>
                </a:cubicBezTo>
                <a:cubicBezTo>
                  <a:pt x="300" y="516"/>
                  <a:pt x="301" y="509"/>
                  <a:pt x="280" y="509"/>
                </a:cubicBezTo>
                <a:cubicBezTo>
                  <a:pt x="209" y="509"/>
                  <a:pt x="137" y="509"/>
                  <a:pt x="66" y="509"/>
                </a:cubicBezTo>
                <a:cubicBezTo>
                  <a:pt x="66" y="398"/>
                  <a:pt x="66" y="287"/>
                  <a:pt x="66" y="177"/>
                </a:cubicBezTo>
                <a:cubicBezTo>
                  <a:pt x="66" y="168"/>
                  <a:pt x="69" y="169"/>
                  <a:pt x="74" y="162"/>
                </a:cubicBezTo>
                <a:cubicBezTo>
                  <a:pt x="155" y="162"/>
                  <a:pt x="236" y="162"/>
                  <a:pt x="317" y="162"/>
                </a:cubicBezTo>
                <a:cubicBezTo>
                  <a:pt x="333" y="151"/>
                  <a:pt x="375" y="115"/>
                  <a:pt x="376" y="92"/>
                </a:cubicBezTo>
                <a:cubicBezTo>
                  <a:pt x="274" y="92"/>
                  <a:pt x="172" y="92"/>
                  <a:pt x="70" y="92"/>
                </a:cubicBezTo>
                <a:cubicBezTo>
                  <a:pt x="42" y="92"/>
                  <a:pt x="0" y="131"/>
                  <a:pt x="0" y="155"/>
                </a:cubicBezTo>
                <a:close/>
                <a:moveTo>
                  <a:pt x="505" y="215"/>
                </a:moveTo>
                <a:lnTo>
                  <a:pt x="538" y="182"/>
                </a:lnTo>
                <a:lnTo>
                  <a:pt x="505" y="149"/>
                </a:lnTo>
                <a:cubicBezTo>
                  <a:pt x="504" y="148"/>
                  <a:pt x="504" y="146"/>
                  <a:pt x="505" y="145"/>
                </a:cubicBezTo>
                <a:lnTo>
                  <a:pt x="527" y="123"/>
                </a:lnTo>
                <a:cubicBezTo>
                  <a:pt x="528" y="122"/>
                  <a:pt x="530" y="122"/>
                  <a:pt x="531" y="123"/>
                </a:cubicBezTo>
                <a:lnTo>
                  <a:pt x="564" y="156"/>
                </a:lnTo>
                <a:lnTo>
                  <a:pt x="597" y="123"/>
                </a:lnTo>
                <a:cubicBezTo>
                  <a:pt x="599" y="122"/>
                  <a:pt x="601" y="122"/>
                  <a:pt x="602" y="123"/>
                </a:cubicBezTo>
                <a:lnTo>
                  <a:pt x="624" y="145"/>
                </a:lnTo>
                <a:cubicBezTo>
                  <a:pt x="625" y="146"/>
                  <a:pt x="625" y="148"/>
                  <a:pt x="624" y="149"/>
                </a:cubicBezTo>
                <a:lnTo>
                  <a:pt x="591" y="182"/>
                </a:lnTo>
                <a:lnTo>
                  <a:pt x="624" y="215"/>
                </a:lnTo>
                <a:cubicBezTo>
                  <a:pt x="625" y="217"/>
                  <a:pt x="625" y="219"/>
                  <a:pt x="624" y="220"/>
                </a:cubicBezTo>
                <a:lnTo>
                  <a:pt x="602" y="242"/>
                </a:lnTo>
                <a:cubicBezTo>
                  <a:pt x="601" y="243"/>
                  <a:pt x="599" y="243"/>
                  <a:pt x="597" y="242"/>
                </a:cubicBezTo>
                <a:lnTo>
                  <a:pt x="564" y="209"/>
                </a:lnTo>
                <a:lnTo>
                  <a:pt x="531" y="242"/>
                </a:lnTo>
                <a:cubicBezTo>
                  <a:pt x="530" y="243"/>
                  <a:pt x="528" y="243"/>
                  <a:pt x="527" y="242"/>
                </a:cubicBezTo>
                <a:lnTo>
                  <a:pt x="505" y="220"/>
                </a:lnTo>
                <a:cubicBezTo>
                  <a:pt x="504" y="219"/>
                  <a:pt x="504" y="217"/>
                  <a:pt x="505" y="215"/>
                </a:cubicBezTo>
                <a:close/>
                <a:moveTo>
                  <a:pt x="780" y="332"/>
                </a:moveTo>
                <a:lnTo>
                  <a:pt x="944" y="496"/>
                </a:lnTo>
                <a:cubicBezTo>
                  <a:pt x="957" y="509"/>
                  <a:pt x="957" y="530"/>
                  <a:pt x="944" y="543"/>
                </a:cubicBezTo>
                <a:lnTo>
                  <a:pt x="925" y="562"/>
                </a:lnTo>
                <a:cubicBezTo>
                  <a:pt x="912" y="575"/>
                  <a:pt x="891" y="575"/>
                  <a:pt x="878" y="562"/>
                </a:cubicBezTo>
                <a:lnTo>
                  <a:pt x="714" y="398"/>
                </a:lnTo>
                <a:lnTo>
                  <a:pt x="780" y="332"/>
                </a:lnTo>
                <a:close/>
                <a:moveTo>
                  <a:pt x="447" y="65"/>
                </a:moveTo>
                <a:cubicBezTo>
                  <a:pt x="512" y="0"/>
                  <a:pt x="617" y="0"/>
                  <a:pt x="682" y="65"/>
                </a:cubicBezTo>
                <a:cubicBezTo>
                  <a:pt x="740" y="123"/>
                  <a:pt x="747" y="213"/>
                  <a:pt x="701" y="278"/>
                </a:cubicBezTo>
                <a:lnTo>
                  <a:pt x="754" y="331"/>
                </a:lnTo>
                <a:cubicBezTo>
                  <a:pt x="756" y="333"/>
                  <a:pt x="756" y="337"/>
                  <a:pt x="754" y="339"/>
                </a:cubicBezTo>
                <a:lnTo>
                  <a:pt x="721" y="372"/>
                </a:lnTo>
                <a:cubicBezTo>
                  <a:pt x="719" y="374"/>
                  <a:pt x="715" y="374"/>
                  <a:pt x="713" y="372"/>
                </a:cubicBezTo>
                <a:lnTo>
                  <a:pt x="660" y="319"/>
                </a:lnTo>
                <a:cubicBezTo>
                  <a:pt x="595" y="364"/>
                  <a:pt x="505" y="358"/>
                  <a:pt x="447" y="300"/>
                </a:cubicBezTo>
                <a:cubicBezTo>
                  <a:pt x="382" y="235"/>
                  <a:pt x="382" y="130"/>
                  <a:pt x="447" y="65"/>
                </a:cubicBezTo>
                <a:close/>
                <a:moveTo>
                  <a:pt x="486" y="104"/>
                </a:moveTo>
                <a:cubicBezTo>
                  <a:pt x="529" y="60"/>
                  <a:pt x="600" y="60"/>
                  <a:pt x="643" y="104"/>
                </a:cubicBezTo>
                <a:cubicBezTo>
                  <a:pt x="687" y="147"/>
                  <a:pt x="687" y="218"/>
                  <a:pt x="643" y="261"/>
                </a:cubicBezTo>
                <a:cubicBezTo>
                  <a:pt x="600" y="305"/>
                  <a:pt x="529" y="305"/>
                  <a:pt x="486" y="261"/>
                </a:cubicBezTo>
                <a:cubicBezTo>
                  <a:pt x="442" y="218"/>
                  <a:pt x="442" y="147"/>
                  <a:pt x="486" y="104"/>
                </a:cubicBezTo>
                <a:close/>
                <a:moveTo>
                  <a:pt x="306" y="770"/>
                </a:moveTo>
                <a:cubicBezTo>
                  <a:pt x="304" y="706"/>
                  <a:pt x="303" y="643"/>
                  <a:pt x="302" y="579"/>
                </a:cubicBezTo>
                <a:cubicBezTo>
                  <a:pt x="241" y="579"/>
                  <a:pt x="179" y="579"/>
                  <a:pt x="118" y="579"/>
                </a:cubicBezTo>
                <a:cubicBezTo>
                  <a:pt x="117" y="580"/>
                  <a:pt x="116" y="581"/>
                  <a:pt x="115" y="581"/>
                </a:cubicBezTo>
                <a:cubicBezTo>
                  <a:pt x="179" y="644"/>
                  <a:pt x="242" y="707"/>
                  <a:pt x="306" y="770"/>
                </a:cubicBezTo>
                <a:close/>
                <a:moveTo>
                  <a:pt x="110" y="225"/>
                </a:moveTo>
                <a:cubicBezTo>
                  <a:pt x="110" y="233"/>
                  <a:pt x="110" y="242"/>
                  <a:pt x="110" y="250"/>
                </a:cubicBezTo>
                <a:cubicBezTo>
                  <a:pt x="110" y="259"/>
                  <a:pt x="116" y="265"/>
                  <a:pt x="125" y="265"/>
                </a:cubicBezTo>
                <a:cubicBezTo>
                  <a:pt x="209" y="265"/>
                  <a:pt x="292" y="265"/>
                  <a:pt x="376" y="265"/>
                </a:cubicBezTo>
                <a:cubicBezTo>
                  <a:pt x="399" y="265"/>
                  <a:pt x="394" y="228"/>
                  <a:pt x="387" y="214"/>
                </a:cubicBezTo>
                <a:cubicBezTo>
                  <a:pt x="338" y="214"/>
                  <a:pt x="288" y="214"/>
                  <a:pt x="239" y="214"/>
                </a:cubicBezTo>
                <a:cubicBezTo>
                  <a:pt x="209" y="214"/>
                  <a:pt x="110" y="206"/>
                  <a:pt x="110" y="225"/>
                </a:cubicBezTo>
                <a:close/>
                <a:moveTo>
                  <a:pt x="110" y="405"/>
                </a:moveTo>
                <a:cubicBezTo>
                  <a:pt x="110" y="416"/>
                  <a:pt x="110" y="427"/>
                  <a:pt x="110" y="439"/>
                </a:cubicBezTo>
                <a:cubicBezTo>
                  <a:pt x="110" y="447"/>
                  <a:pt x="113" y="450"/>
                  <a:pt x="121" y="450"/>
                </a:cubicBezTo>
                <a:cubicBezTo>
                  <a:pt x="211" y="450"/>
                  <a:pt x="301" y="450"/>
                  <a:pt x="390" y="450"/>
                </a:cubicBezTo>
                <a:cubicBezTo>
                  <a:pt x="392" y="440"/>
                  <a:pt x="400" y="402"/>
                  <a:pt x="379" y="402"/>
                </a:cubicBezTo>
                <a:cubicBezTo>
                  <a:pt x="296" y="402"/>
                  <a:pt x="212" y="402"/>
                  <a:pt x="129" y="402"/>
                </a:cubicBezTo>
                <a:cubicBezTo>
                  <a:pt x="123" y="402"/>
                  <a:pt x="115" y="404"/>
                  <a:pt x="110" y="405"/>
                </a:cubicBezTo>
                <a:close/>
                <a:moveTo>
                  <a:pt x="110" y="328"/>
                </a:moveTo>
                <a:cubicBezTo>
                  <a:pt x="110" y="333"/>
                  <a:pt x="110" y="338"/>
                  <a:pt x="110" y="343"/>
                </a:cubicBezTo>
                <a:cubicBezTo>
                  <a:pt x="110" y="351"/>
                  <a:pt x="113" y="351"/>
                  <a:pt x="118" y="357"/>
                </a:cubicBezTo>
                <a:cubicBezTo>
                  <a:pt x="205" y="357"/>
                  <a:pt x="292" y="357"/>
                  <a:pt x="379" y="357"/>
                </a:cubicBezTo>
                <a:cubicBezTo>
                  <a:pt x="384" y="355"/>
                  <a:pt x="389" y="353"/>
                  <a:pt x="394" y="350"/>
                </a:cubicBezTo>
                <a:cubicBezTo>
                  <a:pt x="394" y="344"/>
                  <a:pt x="394" y="338"/>
                  <a:pt x="394" y="332"/>
                </a:cubicBezTo>
                <a:cubicBezTo>
                  <a:pt x="394" y="320"/>
                  <a:pt x="390" y="317"/>
                  <a:pt x="387" y="309"/>
                </a:cubicBezTo>
                <a:cubicBezTo>
                  <a:pt x="336" y="309"/>
                  <a:pt x="286" y="309"/>
                  <a:pt x="236" y="309"/>
                </a:cubicBezTo>
                <a:cubicBezTo>
                  <a:pt x="211" y="309"/>
                  <a:pt x="187" y="309"/>
                  <a:pt x="162" y="309"/>
                </a:cubicBezTo>
                <a:cubicBezTo>
                  <a:pt x="131" y="310"/>
                  <a:pt x="110" y="299"/>
                  <a:pt x="110" y="3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lnSpc>
                <a:spcPct val="120000"/>
              </a:lnSpc>
              <a:spcBef>
                <a:spcPct val="0"/>
              </a:spcBef>
              <a:spcAft>
                <a:spcPct val="0"/>
              </a:spcAft>
            </a:pPr>
            <a:endParaRPr lang="zh-CN" altLang="en-US" dirty="0">
              <a:solidFill>
                <a:srgbClr val="313D51"/>
              </a:solidFill>
              <a:cs typeface="+mn-ea"/>
              <a:sym typeface="+mn-lt"/>
            </a:endParaRPr>
          </a:p>
        </p:txBody>
      </p:sp>
    </p:spTree>
    <p:extLst>
      <p:ext uri="{BB962C8B-B14F-4D97-AF65-F5344CB8AC3E}">
        <p14:creationId xmlns:p14="http://schemas.microsoft.com/office/powerpoint/2010/main" val="15335708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126">
            <a:extLst>
              <a:ext uri="{FF2B5EF4-FFF2-40B4-BE49-F238E27FC236}">
                <a16:creationId xmlns:a16="http://schemas.microsoft.com/office/drawing/2014/main" id="{BB92A25F-AABA-48E7-9F42-5F79AF13DE89}"/>
              </a:ext>
            </a:extLst>
          </p:cNvPr>
          <p:cNvGrpSpPr>
            <a:grpSpLocks/>
          </p:cNvGrpSpPr>
          <p:nvPr/>
        </p:nvGrpSpPr>
        <p:grpSpPr bwMode="auto">
          <a:xfrm flipH="1">
            <a:off x="1717454" y="732585"/>
            <a:ext cx="780033" cy="415512"/>
            <a:chOff x="0" y="0"/>
            <a:chExt cx="1787532" cy="1257300"/>
          </a:xfrm>
        </p:grpSpPr>
        <p:sp>
          <p:nvSpPr>
            <p:cNvPr id="5" name="矩形 127">
              <a:extLst>
                <a:ext uri="{FF2B5EF4-FFF2-40B4-BE49-F238E27FC236}">
                  <a16:creationId xmlns:a16="http://schemas.microsoft.com/office/drawing/2014/main" id="{E50BFC9B-F3ED-4936-AD65-18E6D413DBD3}"/>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6" name="矩形 128">
              <a:extLst>
                <a:ext uri="{FF2B5EF4-FFF2-40B4-BE49-F238E27FC236}">
                  <a16:creationId xmlns:a16="http://schemas.microsoft.com/office/drawing/2014/main" id="{891B3D35-B9D4-4D7B-810D-414F14C5A3AE}"/>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7" name="矩形 129">
              <a:extLst>
                <a:ext uri="{FF2B5EF4-FFF2-40B4-BE49-F238E27FC236}">
                  <a16:creationId xmlns:a16="http://schemas.microsoft.com/office/drawing/2014/main" id="{75D678B5-2141-4E66-9604-904FA59E5405}"/>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sp>
        <p:nvSpPr>
          <p:cNvPr id="8" name="TextBox 88">
            <a:extLst>
              <a:ext uri="{FF2B5EF4-FFF2-40B4-BE49-F238E27FC236}">
                <a16:creationId xmlns:a16="http://schemas.microsoft.com/office/drawing/2014/main" id="{FD027EB4-D6CA-4DCB-B056-ABB5B169B4C8}"/>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升力体飞行器建模步骤</a:t>
            </a:r>
          </a:p>
        </p:txBody>
      </p:sp>
      <p:cxnSp>
        <p:nvCxnSpPr>
          <p:cNvPr id="9" name="直接连接符 8">
            <a:extLst>
              <a:ext uri="{FF2B5EF4-FFF2-40B4-BE49-F238E27FC236}">
                <a16:creationId xmlns:a16="http://schemas.microsoft.com/office/drawing/2014/main" id="{8EB8D5CD-7B06-417C-9D44-E7C7CECA1B84}"/>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graphicFrame>
        <p:nvGraphicFramePr>
          <p:cNvPr id="10" name="对象 9">
            <a:extLst>
              <a:ext uri="{FF2B5EF4-FFF2-40B4-BE49-F238E27FC236}">
                <a16:creationId xmlns:a16="http://schemas.microsoft.com/office/drawing/2014/main" id="{CF8B3276-7265-490C-94AA-B130E1E12236}"/>
              </a:ext>
            </a:extLst>
          </p:cNvPr>
          <p:cNvGraphicFramePr>
            <a:graphicFrameLocks noChangeAspect="1"/>
          </p:cNvGraphicFramePr>
          <p:nvPr>
            <p:extLst>
              <p:ext uri="{D42A27DB-BD31-4B8C-83A1-F6EECF244321}">
                <p14:modId xmlns:p14="http://schemas.microsoft.com/office/powerpoint/2010/main" val="1187355629"/>
              </p:ext>
            </p:extLst>
          </p:nvPr>
        </p:nvGraphicFramePr>
        <p:xfrm>
          <a:off x="2745007" y="1268688"/>
          <a:ext cx="7165067" cy="5065238"/>
        </p:xfrm>
        <a:graphic>
          <a:graphicData uri="http://schemas.openxmlformats.org/presentationml/2006/ole">
            <mc:AlternateContent xmlns:mc="http://schemas.openxmlformats.org/markup-compatibility/2006">
              <mc:Choice xmlns:v="urn:schemas-microsoft-com:vml" Requires="v">
                <p:oleObj spid="_x0000_s3117" name="Visio" r:id="rId3" imgW="8153844" imgH="5439028" progId="Visio.Drawing.11">
                  <p:embed/>
                </p:oleObj>
              </mc:Choice>
              <mc:Fallback>
                <p:oleObj name="Visio" r:id="rId3" imgW="8153844" imgH="5439028" progId="Visio.Drawing.11">
                  <p:embed/>
                  <p:pic>
                    <p:nvPicPr>
                      <p:cNvPr id="0" name=""/>
                      <p:cNvPicPr/>
                      <p:nvPr/>
                    </p:nvPicPr>
                    <p:blipFill>
                      <a:blip r:embed="rId4"/>
                      <a:stretch>
                        <a:fillRect/>
                      </a:stretch>
                    </p:blipFill>
                    <p:spPr>
                      <a:xfrm>
                        <a:off x="2745007" y="1268688"/>
                        <a:ext cx="7165067" cy="5065238"/>
                      </a:xfrm>
                      <a:prstGeom prst="rect">
                        <a:avLst/>
                      </a:prstGeom>
                    </p:spPr>
                  </p:pic>
                </p:oleObj>
              </mc:Fallback>
            </mc:AlternateContent>
          </a:graphicData>
        </a:graphic>
      </p:graphicFrame>
    </p:spTree>
    <p:extLst>
      <p:ext uri="{BB962C8B-B14F-4D97-AF65-F5344CB8AC3E}">
        <p14:creationId xmlns:p14="http://schemas.microsoft.com/office/powerpoint/2010/main" val="12940731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26">
            <a:extLst>
              <a:ext uri="{FF2B5EF4-FFF2-40B4-BE49-F238E27FC236}">
                <a16:creationId xmlns:a16="http://schemas.microsoft.com/office/drawing/2014/main" id="{DC1A678A-C462-490D-933B-418EB0DCEFEC}"/>
              </a:ext>
            </a:extLst>
          </p:cNvPr>
          <p:cNvGrpSpPr>
            <a:grpSpLocks/>
          </p:cNvGrpSpPr>
          <p:nvPr/>
        </p:nvGrpSpPr>
        <p:grpSpPr bwMode="auto">
          <a:xfrm flipH="1">
            <a:off x="1717454" y="732585"/>
            <a:ext cx="780033" cy="415512"/>
            <a:chOff x="0" y="0"/>
            <a:chExt cx="1787532" cy="1257300"/>
          </a:xfrm>
        </p:grpSpPr>
        <p:sp>
          <p:nvSpPr>
            <p:cNvPr id="3" name="矩形 127">
              <a:extLst>
                <a:ext uri="{FF2B5EF4-FFF2-40B4-BE49-F238E27FC236}">
                  <a16:creationId xmlns:a16="http://schemas.microsoft.com/office/drawing/2014/main" id="{9E9DA553-831B-4336-A711-FA6ADB29FE41}"/>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4" name="矩形 128">
              <a:extLst>
                <a:ext uri="{FF2B5EF4-FFF2-40B4-BE49-F238E27FC236}">
                  <a16:creationId xmlns:a16="http://schemas.microsoft.com/office/drawing/2014/main" id="{E5C67203-59DF-4D9C-B9B8-A34ADB843806}"/>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5" name="矩形 129">
              <a:extLst>
                <a:ext uri="{FF2B5EF4-FFF2-40B4-BE49-F238E27FC236}">
                  <a16:creationId xmlns:a16="http://schemas.microsoft.com/office/drawing/2014/main" id="{95CA3909-9DD6-462A-A656-14F118F898C2}"/>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sp>
        <p:nvSpPr>
          <p:cNvPr id="6" name="TextBox 88">
            <a:extLst>
              <a:ext uri="{FF2B5EF4-FFF2-40B4-BE49-F238E27FC236}">
                <a16:creationId xmlns:a16="http://schemas.microsoft.com/office/drawing/2014/main" id="{9DC6AC02-3D35-4DB9-82BD-AEDD1312BC24}"/>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升力体模型</a:t>
            </a:r>
          </a:p>
        </p:txBody>
      </p:sp>
      <p:cxnSp>
        <p:nvCxnSpPr>
          <p:cNvPr id="7" name="直接连接符 6">
            <a:extLst>
              <a:ext uri="{FF2B5EF4-FFF2-40B4-BE49-F238E27FC236}">
                <a16:creationId xmlns:a16="http://schemas.microsoft.com/office/drawing/2014/main" id="{859EECA0-2D31-46C7-A692-D2CEFAD7D05F}"/>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pic>
        <p:nvPicPr>
          <p:cNvPr id="9" name="建模流程">
            <a:hlinkClick r:id="" action="ppaction://media"/>
            <a:extLst>
              <a:ext uri="{FF2B5EF4-FFF2-40B4-BE49-F238E27FC236}">
                <a16:creationId xmlns:a16="http://schemas.microsoft.com/office/drawing/2014/main" id="{FFE4082C-E268-4F5D-B30C-B794A61C483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46182" y="1589436"/>
            <a:ext cx="7078750" cy="4120467"/>
          </a:xfrm>
          <a:prstGeom prst="rect">
            <a:avLst/>
          </a:prstGeom>
        </p:spPr>
      </p:pic>
    </p:spTree>
    <p:extLst>
      <p:ext uri="{BB962C8B-B14F-4D97-AF65-F5344CB8AC3E}">
        <p14:creationId xmlns:p14="http://schemas.microsoft.com/office/powerpoint/2010/main" val="2380534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1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26">
            <a:extLst>
              <a:ext uri="{FF2B5EF4-FFF2-40B4-BE49-F238E27FC236}">
                <a16:creationId xmlns:a16="http://schemas.microsoft.com/office/drawing/2014/main" id="{66B61259-3F4A-4041-8D2E-59E412DFCC11}"/>
              </a:ext>
            </a:extLst>
          </p:cNvPr>
          <p:cNvGrpSpPr>
            <a:grpSpLocks/>
          </p:cNvGrpSpPr>
          <p:nvPr/>
        </p:nvGrpSpPr>
        <p:grpSpPr bwMode="auto">
          <a:xfrm flipH="1">
            <a:off x="1717454" y="732585"/>
            <a:ext cx="780033" cy="415512"/>
            <a:chOff x="0" y="0"/>
            <a:chExt cx="1787532" cy="1257300"/>
          </a:xfrm>
        </p:grpSpPr>
        <p:sp>
          <p:nvSpPr>
            <p:cNvPr id="3" name="矩形 127">
              <a:extLst>
                <a:ext uri="{FF2B5EF4-FFF2-40B4-BE49-F238E27FC236}">
                  <a16:creationId xmlns:a16="http://schemas.microsoft.com/office/drawing/2014/main" id="{0425842F-9D1F-4706-BCD1-1811C0E40BC3}"/>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4" name="矩形 128">
              <a:extLst>
                <a:ext uri="{FF2B5EF4-FFF2-40B4-BE49-F238E27FC236}">
                  <a16:creationId xmlns:a16="http://schemas.microsoft.com/office/drawing/2014/main" id="{1700B063-A416-46EB-B1D7-DF46998EDA27}"/>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5" name="矩形 129">
              <a:extLst>
                <a:ext uri="{FF2B5EF4-FFF2-40B4-BE49-F238E27FC236}">
                  <a16:creationId xmlns:a16="http://schemas.microsoft.com/office/drawing/2014/main" id="{17993F4D-5A73-494B-B9BA-798555FF578B}"/>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sp>
        <p:nvSpPr>
          <p:cNvPr id="6" name="TextBox 88">
            <a:extLst>
              <a:ext uri="{FF2B5EF4-FFF2-40B4-BE49-F238E27FC236}">
                <a16:creationId xmlns:a16="http://schemas.microsoft.com/office/drawing/2014/main" id="{DB7A137D-669B-4B5F-995E-15FDCE9BADCE}"/>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马赫数对气动性能的影响</a:t>
            </a:r>
          </a:p>
        </p:txBody>
      </p:sp>
      <p:cxnSp>
        <p:nvCxnSpPr>
          <p:cNvPr id="7" name="直接连接符 6">
            <a:extLst>
              <a:ext uri="{FF2B5EF4-FFF2-40B4-BE49-F238E27FC236}">
                <a16:creationId xmlns:a16="http://schemas.microsoft.com/office/drawing/2014/main" id="{43555D67-C6A3-46EE-AB24-E8D6A384191B}"/>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pic>
        <p:nvPicPr>
          <p:cNvPr id="8" name="图片 7">
            <a:extLst>
              <a:ext uri="{FF2B5EF4-FFF2-40B4-BE49-F238E27FC236}">
                <a16:creationId xmlns:a16="http://schemas.microsoft.com/office/drawing/2014/main" id="{868CDA10-5A53-4A7A-A7AC-0D0056C12411}"/>
              </a:ext>
            </a:extLst>
          </p:cNvPr>
          <p:cNvPicPr>
            <a:picLocks noChangeAspect="1"/>
          </p:cNvPicPr>
          <p:nvPr/>
        </p:nvPicPr>
        <p:blipFill>
          <a:blip r:embed="rId2"/>
          <a:stretch>
            <a:fillRect/>
          </a:stretch>
        </p:blipFill>
        <p:spPr>
          <a:xfrm>
            <a:off x="2014466" y="1789946"/>
            <a:ext cx="5334000" cy="4000500"/>
          </a:xfrm>
          <a:prstGeom prst="rect">
            <a:avLst/>
          </a:prstGeom>
        </p:spPr>
      </p:pic>
      <p:sp>
        <p:nvSpPr>
          <p:cNvPr id="10" name="矩形 9">
            <a:extLst>
              <a:ext uri="{FF2B5EF4-FFF2-40B4-BE49-F238E27FC236}">
                <a16:creationId xmlns:a16="http://schemas.microsoft.com/office/drawing/2014/main" id="{FB9956D0-BC19-46B1-9F6B-4C0D42A7272A}"/>
              </a:ext>
            </a:extLst>
          </p:cNvPr>
          <p:cNvSpPr/>
          <p:nvPr/>
        </p:nvSpPr>
        <p:spPr>
          <a:xfrm>
            <a:off x="7786220" y="2072573"/>
            <a:ext cx="3361853" cy="2948243"/>
          </a:xfrm>
          <a:prstGeom prst="rect">
            <a:avLst/>
          </a:prstGeom>
        </p:spPr>
        <p:txBody>
          <a:bodyPr wrap="square">
            <a:spAutoFit/>
          </a:bodyPr>
          <a:lstStyle/>
          <a:p>
            <a:pPr indent="304800" algn="just">
              <a:lnSpc>
                <a:spcPct val="150000"/>
              </a:lnSpc>
              <a:spcAft>
                <a:spcPts val="0"/>
              </a:spcAft>
            </a:pPr>
            <a:r>
              <a:rPr lang="zh-CN" altLang="zh-CN" kern="100" dirty="0">
                <a:latin typeface="Times New Roman" panose="02020603050405020304" pitchFamily="18" charset="0"/>
                <a:ea typeface="宋体" panose="02010600030101010101" pitchFamily="2" charset="-122"/>
                <a:cs typeface="Courier New" panose="02070309020205020404" pitchFamily="49" charset="0"/>
              </a:rPr>
              <a:t>升力系数和阻力系数随着马赫数的增大都在减小，但升阻比却在增大。在</a:t>
            </a:r>
            <a:r>
              <a:rPr lang="en-US" altLang="zh-CN" kern="100" dirty="0">
                <a:latin typeface="Times New Roman" panose="02020603050405020304" pitchFamily="18" charset="0"/>
                <a:ea typeface="宋体" panose="02010600030101010101" pitchFamily="2" charset="-122"/>
                <a:cs typeface="Courier New" panose="02070309020205020404" pitchFamily="49" charset="0"/>
              </a:rPr>
              <a:t>2</a:t>
            </a:r>
            <a:r>
              <a:rPr lang="zh-CN" altLang="zh-CN" kern="100" dirty="0">
                <a:latin typeface="Times New Roman" panose="02020603050405020304" pitchFamily="18" charset="0"/>
                <a:ea typeface="宋体" panose="02010600030101010101" pitchFamily="2" charset="-122"/>
                <a:cs typeface="Courier New" panose="02070309020205020404" pitchFamily="49" charset="0"/>
              </a:rPr>
              <a:t>到</a:t>
            </a:r>
            <a:r>
              <a:rPr lang="en-US" altLang="zh-CN" kern="100" dirty="0">
                <a:latin typeface="Times New Roman" panose="02020603050405020304" pitchFamily="18" charset="0"/>
                <a:ea typeface="宋体" panose="02010600030101010101" pitchFamily="2" charset="-122"/>
                <a:cs typeface="Courier New" panose="02070309020205020404" pitchFamily="49" charset="0"/>
              </a:rPr>
              <a:t>4</a:t>
            </a:r>
            <a:r>
              <a:rPr lang="zh-CN" altLang="zh-CN" kern="100" dirty="0">
                <a:latin typeface="Times New Roman" panose="02020603050405020304" pitchFamily="18" charset="0"/>
                <a:ea typeface="宋体" panose="02010600030101010101" pitchFamily="2" charset="-122"/>
                <a:cs typeface="Courier New" panose="02070309020205020404" pitchFamily="49" charset="0"/>
              </a:rPr>
              <a:t>马赫时，升阻比增速最快，随着马赫数继续增大，升力系数和阻力系数的减小趋势放缓，升阻比增速放缓，趋于平稳。</a:t>
            </a:r>
          </a:p>
        </p:txBody>
      </p:sp>
    </p:spTree>
    <p:extLst>
      <p:ext uri="{BB962C8B-B14F-4D97-AF65-F5344CB8AC3E}">
        <p14:creationId xmlns:p14="http://schemas.microsoft.com/office/powerpoint/2010/main" val="213390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26">
            <a:extLst>
              <a:ext uri="{FF2B5EF4-FFF2-40B4-BE49-F238E27FC236}">
                <a16:creationId xmlns:a16="http://schemas.microsoft.com/office/drawing/2014/main" id="{E97DF4B1-2763-41C1-9C5B-A0D05EBDEED7}"/>
              </a:ext>
            </a:extLst>
          </p:cNvPr>
          <p:cNvGrpSpPr>
            <a:grpSpLocks/>
          </p:cNvGrpSpPr>
          <p:nvPr/>
        </p:nvGrpSpPr>
        <p:grpSpPr bwMode="auto">
          <a:xfrm flipH="1">
            <a:off x="1717454" y="732585"/>
            <a:ext cx="780033" cy="415512"/>
            <a:chOff x="0" y="0"/>
            <a:chExt cx="1787532" cy="1257300"/>
          </a:xfrm>
        </p:grpSpPr>
        <p:sp>
          <p:nvSpPr>
            <p:cNvPr id="3" name="矩形 127">
              <a:extLst>
                <a:ext uri="{FF2B5EF4-FFF2-40B4-BE49-F238E27FC236}">
                  <a16:creationId xmlns:a16="http://schemas.microsoft.com/office/drawing/2014/main" id="{07D099F2-1148-4CCE-B956-E8C37707E5D1}"/>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4" name="矩形 128">
              <a:extLst>
                <a:ext uri="{FF2B5EF4-FFF2-40B4-BE49-F238E27FC236}">
                  <a16:creationId xmlns:a16="http://schemas.microsoft.com/office/drawing/2014/main" id="{B85BB1C2-B5C2-4690-B0D2-5F4265C46C87}"/>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5" name="矩形 129">
              <a:extLst>
                <a:ext uri="{FF2B5EF4-FFF2-40B4-BE49-F238E27FC236}">
                  <a16:creationId xmlns:a16="http://schemas.microsoft.com/office/drawing/2014/main" id="{0162E93A-1DE9-4334-B888-112170716FCD}"/>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cxnSp>
        <p:nvCxnSpPr>
          <p:cNvPr id="7" name="直接连接符 6">
            <a:extLst>
              <a:ext uri="{FF2B5EF4-FFF2-40B4-BE49-F238E27FC236}">
                <a16:creationId xmlns:a16="http://schemas.microsoft.com/office/drawing/2014/main" id="{F5F1B058-FA51-415D-AF0E-776CFC510598}"/>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sp>
        <p:nvSpPr>
          <p:cNvPr id="9" name="TextBox 88">
            <a:extLst>
              <a:ext uri="{FF2B5EF4-FFF2-40B4-BE49-F238E27FC236}">
                <a16:creationId xmlns:a16="http://schemas.microsoft.com/office/drawing/2014/main" id="{10455407-8A7D-44DE-93AC-3AE3A594B5DC}"/>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攻角对气动性能的影响</a:t>
            </a:r>
          </a:p>
        </p:txBody>
      </p:sp>
      <p:pic>
        <p:nvPicPr>
          <p:cNvPr id="10" name="图片 9">
            <a:extLst>
              <a:ext uri="{FF2B5EF4-FFF2-40B4-BE49-F238E27FC236}">
                <a16:creationId xmlns:a16="http://schemas.microsoft.com/office/drawing/2014/main" id="{B2E1B41B-6475-4849-AD53-8232C585457D}"/>
              </a:ext>
            </a:extLst>
          </p:cNvPr>
          <p:cNvPicPr>
            <a:picLocks noChangeAspect="1"/>
          </p:cNvPicPr>
          <p:nvPr/>
        </p:nvPicPr>
        <p:blipFill>
          <a:blip r:embed="rId2"/>
          <a:stretch>
            <a:fillRect/>
          </a:stretch>
        </p:blipFill>
        <p:spPr>
          <a:xfrm>
            <a:off x="1865960" y="1797961"/>
            <a:ext cx="5334000" cy="4000500"/>
          </a:xfrm>
          <a:prstGeom prst="rect">
            <a:avLst/>
          </a:prstGeom>
        </p:spPr>
      </p:pic>
      <p:sp>
        <p:nvSpPr>
          <p:cNvPr id="12" name="矩形 11">
            <a:extLst>
              <a:ext uri="{FF2B5EF4-FFF2-40B4-BE49-F238E27FC236}">
                <a16:creationId xmlns:a16="http://schemas.microsoft.com/office/drawing/2014/main" id="{67507063-E9A9-4290-80CB-B9A8C061B659}"/>
              </a:ext>
            </a:extLst>
          </p:cNvPr>
          <p:cNvSpPr/>
          <p:nvPr/>
        </p:nvSpPr>
        <p:spPr>
          <a:xfrm>
            <a:off x="7587113" y="1700842"/>
            <a:ext cx="3906982" cy="4194738"/>
          </a:xfrm>
          <a:prstGeom prst="rect">
            <a:avLst/>
          </a:prstGeom>
        </p:spPr>
        <p:txBody>
          <a:bodyPr wrap="square">
            <a:spAutoFit/>
          </a:bodyPr>
          <a:lstStyle/>
          <a:p>
            <a:pPr indent="304800" algn="just">
              <a:lnSpc>
                <a:spcPct val="150000"/>
              </a:lnSpc>
              <a:spcAft>
                <a:spcPts val="0"/>
              </a:spcAft>
            </a:pPr>
            <a:r>
              <a:rPr lang="zh-CN" altLang="zh-CN" kern="100" dirty="0">
                <a:latin typeface="Times New Roman" panose="02020603050405020304" pitchFamily="18" charset="0"/>
                <a:ea typeface="宋体" panose="02010600030101010101" pitchFamily="2" charset="-122"/>
                <a:cs typeface="Courier New" panose="02070309020205020404" pitchFamily="49" charset="0"/>
              </a:rPr>
              <a:t>当攻角为负方向时候，升力系数为负值，升阻比也为负值，攻角的绝对值减小，升力系数的绝对值减小，升阻比的绝对值也减小；当攻角为正方向时，升力系数为正值，升阻比也为正值，升力系数和阻力系数都增大，升力系数的增速较快，升阻比在攻角为</a:t>
            </a:r>
            <a:r>
              <a:rPr lang="en-US" altLang="zh-CN" kern="100" dirty="0">
                <a:latin typeface="Times New Roman" panose="02020603050405020304" pitchFamily="18" charset="0"/>
                <a:ea typeface="宋体" panose="02010600030101010101" pitchFamily="2" charset="-122"/>
                <a:cs typeface="Courier New" panose="02070309020205020404" pitchFamily="49" charset="0"/>
              </a:rPr>
              <a:t>8</a:t>
            </a:r>
            <a:r>
              <a:rPr lang="zh-CN" altLang="zh-CN" kern="100" dirty="0">
                <a:latin typeface="Times New Roman" panose="02020603050405020304" pitchFamily="18" charset="0"/>
                <a:ea typeface="宋体" panose="02010600030101010101" pitchFamily="2" charset="-122"/>
                <a:cs typeface="Courier New" panose="02070309020205020404" pitchFamily="49" charset="0"/>
              </a:rPr>
              <a:t>左右达到最大值，随着攻角继续增大，升力系数和阻力系数依然增大，但升阻比却逐渐减小。</a:t>
            </a:r>
          </a:p>
        </p:txBody>
      </p:sp>
    </p:spTree>
    <p:extLst>
      <p:ext uri="{BB962C8B-B14F-4D97-AF65-F5344CB8AC3E}">
        <p14:creationId xmlns:p14="http://schemas.microsoft.com/office/powerpoint/2010/main" val="33783761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26">
            <a:extLst>
              <a:ext uri="{FF2B5EF4-FFF2-40B4-BE49-F238E27FC236}">
                <a16:creationId xmlns:a16="http://schemas.microsoft.com/office/drawing/2014/main" id="{E97DF4B1-2763-41C1-9C5B-A0D05EBDEED7}"/>
              </a:ext>
            </a:extLst>
          </p:cNvPr>
          <p:cNvGrpSpPr>
            <a:grpSpLocks/>
          </p:cNvGrpSpPr>
          <p:nvPr/>
        </p:nvGrpSpPr>
        <p:grpSpPr bwMode="auto">
          <a:xfrm flipH="1">
            <a:off x="1717454" y="732585"/>
            <a:ext cx="780033" cy="415512"/>
            <a:chOff x="0" y="0"/>
            <a:chExt cx="1787532" cy="1257300"/>
          </a:xfrm>
        </p:grpSpPr>
        <p:sp>
          <p:nvSpPr>
            <p:cNvPr id="3" name="矩形 127">
              <a:extLst>
                <a:ext uri="{FF2B5EF4-FFF2-40B4-BE49-F238E27FC236}">
                  <a16:creationId xmlns:a16="http://schemas.microsoft.com/office/drawing/2014/main" id="{07D099F2-1148-4CCE-B956-E8C37707E5D1}"/>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4" name="矩形 128">
              <a:extLst>
                <a:ext uri="{FF2B5EF4-FFF2-40B4-BE49-F238E27FC236}">
                  <a16:creationId xmlns:a16="http://schemas.microsoft.com/office/drawing/2014/main" id="{B85BB1C2-B5C2-4690-B0D2-5F4265C46C87}"/>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5" name="矩形 129">
              <a:extLst>
                <a:ext uri="{FF2B5EF4-FFF2-40B4-BE49-F238E27FC236}">
                  <a16:creationId xmlns:a16="http://schemas.microsoft.com/office/drawing/2014/main" id="{0162E93A-1DE9-4334-B888-112170716FCD}"/>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cxnSp>
        <p:nvCxnSpPr>
          <p:cNvPr id="7" name="直接连接符 6">
            <a:extLst>
              <a:ext uri="{FF2B5EF4-FFF2-40B4-BE49-F238E27FC236}">
                <a16:creationId xmlns:a16="http://schemas.microsoft.com/office/drawing/2014/main" id="{F5F1B058-FA51-415D-AF0E-776CFC510598}"/>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sp>
        <p:nvSpPr>
          <p:cNvPr id="9" name="TextBox 88">
            <a:extLst>
              <a:ext uri="{FF2B5EF4-FFF2-40B4-BE49-F238E27FC236}">
                <a16:creationId xmlns:a16="http://schemas.microsoft.com/office/drawing/2014/main" id="{10455407-8A7D-44DE-93AC-3AE3A594B5DC}"/>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轴向长度对气动性能的影响</a:t>
            </a:r>
          </a:p>
        </p:txBody>
      </p:sp>
      <p:pic>
        <p:nvPicPr>
          <p:cNvPr id="6" name="图片 5">
            <a:extLst>
              <a:ext uri="{FF2B5EF4-FFF2-40B4-BE49-F238E27FC236}">
                <a16:creationId xmlns:a16="http://schemas.microsoft.com/office/drawing/2014/main" id="{E8A9FF4E-C362-4380-9426-204FBB1D94A7}"/>
              </a:ext>
            </a:extLst>
          </p:cNvPr>
          <p:cNvPicPr>
            <a:picLocks noChangeAspect="1"/>
          </p:cNvPicPr>
          <p:nvPr/>
        </p:nvPicPr>
        <p:blipFill>
          <a:blip r:embed="rId2"/>
          <a:stretch>
            <a:fillRect/>
          </a:stretch>
        </p:blipFill>
        <p:spPr>
          <a:xfrm>
            <a:off x="2485043" y="1709403"/>
            <a:ext cx="5334000" cy="4000500"/>
          </a:xfrm>
          <a:prstGeom prst="rect">
            <a:avLst/>
          </a:prstGeom>
        </p:spPr>
      </p:pic>
      <p:sp>
        <p:nvSpPr>
          <p:cNvPr id="10" name="矩形 9">
            <a:extLst>
              <a:ext uri="{FF2B5EF4-FFF2-40B4-BE49-F238E27FC236}">
                <a16:creationId xmlns:a16="http://schemas.microsoft.com/office/drawing/2014/main" id="{63E686D1-F902-4033-AFAC-DFD1078C498D}"/>
              </a:ext>
            </a:extLst>
          </p:cNvPr>
          <p:cNvSpPr/>
          <p:nvPr/>
        </p:nvSpPr>
        <p:spPr>
          <a:xfrm>
            <a:off x="8474177" y="2018252"/>
            <a:ext cx="2465560" cy="2948243"/>
          </a:xfrm>
          <a:prstGeom prst="rect">
            <a:avLst/>
          </a:prstGeom>
        </p:spPr>
        <p:txBody>
          <a:bodyPr wrap="square">
            <a:spAutoFit/>
          </a:bodyPr>
          <a:lstStyle/>
          <a:p>
            <a:pPr indent="304800" algn="just">
              <a:lnSpc>
                <a:spcPct val="150000"/>
              </a:lnSpc>
              <a:spcAft>
                <a:spcPts val="0"/>
              </a:spcAft>
            </a:pPr>
            <a:r>
              <a:rPr lang="zh-CN" altLang="zh-CN" kern="100" dirty="0">
                <a:latin typeface="Times New Roman" panose="02020603050405020304" pitchFamily="18" charset="0"/>
                <a:ea typeface="宋体" panose="02010600030101010101" pitchFamily="2" charset="-122"/>
                <a:cs typeface="Courier New" panose="02070309020205020404" pitchFamily="49" charset="0"/>
              </a:rPr>
              <a:t>轴向长度逐渐变长时，升力系数和阻力系数均增大，升力系数比阻力系数的增速明显要快，升阻比也在不断增大，但增速较缓慢。</a:t>
            </a:r>
          </a:p>
        </p:txBody>
      </p:sp>
    </p:spTree>
    <p:extLst>
      <p:ext uri="{BB962C8B-B14F-4D97-AF65-F5344CB8AC3E}">
        <p14:creationId xmlns:p14="http://schemas.microsoft.com/office/powerpoint/2010/main" val="39236804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26">
            <a:extLst>
              <a:ext uri="{FF2B5EF4-FFF2-40B4-BE49-F238E27FC236}">
                <a16:creationId xmlns:a16="http://schemas.microsoft.com/office/drawing/2014/main" id="{E97DF4B1-2763-41C1-9C5B-A0D05EBDEED7}"/>
              </a:ext>
            </a:extLst>
          </p:cNvPr>
          <p:cNvGrpSpPr>
            <a:grpSpLocks/>
          </p:cNvGrpSpPr>
          <p:nvPr/>
        </p:nvGrpSpPr>
        <p:grpSpPr bwMode="auto">
          <a:xfrm flipH="1">
            <a:off x="1717454" y="732585"/>
            <a:ext cx="780033" cy="415512"/>
            <a:chOff x="0" y="0"/>
            <a:chExt cx="1787532" cy="1257300"/>
          </a:xfrm>
        </p:grpSpPr>
        <p:sp>
          <p:nvSpPr>
            <p:cNvPr id="3" name="矩形 127">
              <a:extLst>
                <a:ext uri="{FF2B5EF4-FFF2-40B4-BE49-F238E27FC236}">
                  <a16:creationId xmlns:a16="http://schemas.microsoft.com/office/drawing/2014/main" id="{07D099F2-1148-4CCE-B956-E8C37707E5D1}"/>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4" name="矩形 128">
              <a:extLst>
                <a:ext uri="{FF2B5EF4-FFF2-40B4-BE49-F238E27FC236}">
                  <a16:creationId xmlns:a16="http://schemas.microsoft.com/office/drawing/2014/main" id="{B85BB1C2-B5C2-4690-B0D2-5F4265C46C87}"/>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5" name="矩形 129">
              <a:extLst>
                <a:ext uri="{FF2B5EF4-FFF2-40B4-BE49-F238E27FC236}">
                  <a16:creationId xmlns:a16="http://schemas.microsoft.com/office/drawing/2014/main" id="{0162E93A-1DE9-4334-B888-112170716FCD}"/>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cxnSp>
        <p:nvCxnSpPr>
          <p:cNvPr id="7" name="直接连接符 6">
            <a:extLst>
              <a:ext uri="{FF2B5EF4-FFF2-40B4-BE49-F238E27FC236}">
                <a16:creationId xmlns:a16="http://schemas.microsoft.com/office/drawing/2014/main" id="{F5F1B058-FA51-415D-AF0E-776CFC510598}"/>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sp>
        <p:nvSpPr>
          <p:cNvPr id="9" name="TextBox 88">
            <a:extLst>
              <a:ext uri="{FF2B5EF4-FFF2-40B4-BE49-F238E27FC236}">
                <a16:creationId xmlns:a16="http://schemas.microsoft.com/office/drawing/2014/main" id="{10455407-8A7D-44DE-93AC-3AE3A594B5DC}"/>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截面宽度对气动性能的影响</a:t>
            </a:r>
          </a:p>
        </p:txBody>
      </p:sp>
      <p:pic>
        <p:nvPicPr>
          <p:cNvPr id="6" name="图片 5">
            <a:extLst>
              <a:ext uri="{FF2B5EF4-FFF2-40B4-BE49-F238E27FC236}">
                <a16:creationId xmlns:a16="http://schemas.microsoft.com/office/drawing/2014/main" id="{14EC8C9D-4266-4003-B8B9-593175E6B171}"/>
              </a:ext>
            </a:extLst>
          </p:cNvPr>
          <p:cNvPicPr>
            <a:picLocks noChangeAspect="1"/>
          </p:cNvPicPr>
          <p:nvPr/>
        </p:nvPicPr>
        <p:blipFill>
          <a:blip r:embed="rId2"/>
          <a:stretch>
            <a:fillRect/>
          </a:stretch>
        </p:blipFill>
        <p:spPr>
          <a:xfrm>
            <a:off x="2417983" y="1709403"/>
            <a:ext cx="5334000" cy="4000500"/>
          </a:xfrm>
          <a:prstGeom prst="rect">
            <a:avLst/>
          </a:prstGeom>
        </p:spPr>
      </p:pic>
      <p:sp>
        <p:nvSpPr>
          <p:cNvPr id="12" name="矩形 11">
            <a:extLst>
              <a:ext uri="{FF2B5EF4-FFF2-40B4-BE49-F238E27FC236}">
                <a16:creationId xmlns:a16="http://schemas.microsoft.com/office/drawing/2014/main" id="{FC0C4374-4568-4FD8-8DC4-F5B8E4805D91}"/>
              </a:ext>
            </a:extLst>
          </p:cNvPr>
          <p:cNvSpPr/>
          <p:nvPr/>
        </p:nvSpPr>
        <p:spPr>
          <a:xfrm>
            <a:off x="8036459" y="2162627"/>
            <a:ext cx="2628523" cy="2532745"/>
          </a:xfrm>
          <a:prstGeom prst="rect">
            <a:avLst/>
          </a:prstGeom>
        </p:spPr>
        <p:txBody>
          <a:bodyPr wrap="square">
            <a:spAutoFit/>
          </a:bodyPr>
          <a:lstStyle/>
          <a:p>
            <a:pPr indent="304800" algn="just">
              <a:lnSpc>
                <a:spcPct val="150000"/>
              </a:lnSpc>
              <a:spcAft>
                <a:spcPts val="0"/>
              </a:spcAft>
            </a:pPr>
            <a:r>
              <a:rPr lang="zh-CN" altLang="zh-CN" kern="100" dirty="0">
                <a:latin typeface="Times New Roman" panose="02020603050405020304" pitchFamily="18" charset="0"/>
                <a:ea typeface="宋体" panose="02010600030101010101" pitchFamily="2" charset="-122"/>
                <a:cs typeface="Courier New" panose="02070309020205020404" pitchFamily="49" charset="0"/>
              </a:rPr>
              <a:t>当截面宽度逐渐变宽时，升力系数和阻力系数均增大，升力系数的增速较快，但升阻比逐渐减小，减小的速度较平稳。</a:t>
            </a:r>
          </a:p>
        </p:txBody>
      </p:sp>
    </p:spTree>
    <p:extLst>
      <p:ext uri="{BB962C8B-B14F-4D97-AF65-F5344CB8AC3E}">
        <p14:creationId xmlns:p14="http://schemas.microsoft.com/office/powerpoint/2010/main" val="617530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7A42481A-3D15-4A38-982C-26738ECE7A7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3542561" y="62339"/>
            <a:ext cx="6541314" cy="6541314"/>
          </a:xfrm>
          <a:prstGeom prst="rect">
            <a:avLst/>
          </a:prstGeom>
        </p:spPr>
      </p:pic>
      <p:sp>
        <p:nvSpPr>
          <p:cNvPr id="9" name="矩形 8">
            <a:extLst>
              <a:ext uri="{FF2B5EF4-FFF2-40B4-BE49-F238E27FC236}">
                <a16:creationId xmlns:a16="http://schemas.microsoft.com/office/drawing/2014/main" id="{6814A2D7-747A-4F1F-A171-CBCD74D1548B}"/>
              </a:ext>
            </a:extLst>
          </p:cNvPr>
          <p:cNvSpPr/>
          <p:nvPr/>
        </p:nvSpPr>
        <p:spPr>
          <a:xfrm>
            <a:off x="1" y="0"/>
            <a:ext cx="2847936" cy="6858000"/>
          </a:xfrm>
          <a:prstGeom prst="rect">
            <a:avLst/>
          </a:prstGeom>
          <a:solidFill>
            <a:srgbClr val="304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id="{48F0849A-05B0-45CA-BC9F-E633BC0C0ED9}"/>
              </a:ext>
            </a:extLst>
          </p:cNvPr>
          <p:cNvGrpSpPr/>
          <p:nvPr/>
        </p:nvGrpSpPr>
        <p:grpSpPr>
          <a:xfrm>
            <a:off x="1056550" y="1416280"/>
            <a:ext cx="976939" cy="1752646"/>
            <a:chOff x="1056550" y="1453226"/>
            <a:chExt cx="976939" cy="1752646"/>
          </a:xfrm>
        </p:grpSpPr>
        <p:sp>
          <p:nvSpPr>
            <p:cNvPr id="10" name="Freeform 15">
              <a:extLst>
                <a:ext uri="{FF2B5EF4-FFF2-40B4-BE49-F238E27FC236}">
                  <a16:creationId xmlns:a16="http://schemas.microsoft.com/office/drawing/2014/main" id="{FCB073BC-DC17-4E55-8351-46568E723116}"/>
                </a:ext>
              </a:extLst>
            </p:cNvPr>
            <p:cNvSpPr>
              <a:spLocks noEditPoints="1"/>
            </p:cNvSpPr>
            <p:nvPr/>
          </p:nvSpPr>
          <p:spPr bwMode="auto">
            <a:xfrm>
              <a:off x="1056550" y="1453226"/>
              <a:ext cx="976939" cy="872172"/>
            </a:xfrm>
            <a:custGeom>
              <a:avLst/>
              <a:gdLst>
                <a:gd name="T0" fmla="*/ 1051 w 1910"/>
                <a:gd name="T1" fmla="*/ 1550 h 1774"/>
                <a:gd name="T2" fmla="*/ 788 w 1910"/>
                <a:gd name="T3" fmla="*/ 1668 h 1774"/>
                <a:gd name="T4" fmla="*/ 535 w 1910"/>
                <a:gd name="T5" fmla="*/ 59 h 1774"/>
                <a:gd name="T6" fmla="*/ 591 w 1910"/>
                <a:gd name="T7" fmla="*/ 95 h 1774"/>
                <a:gd name="T8" fmla="*/ 963 w 1910"/>
                <a:gd name="T9" fmla="*/ 4 h 1774"/>
                <a:gd name="T10" fmla="*/ 477 w 1910"/>
                <a:gd name="T11" fmla="*/ 72 h 1774"/>
                <a:gd name="T12" fmla="*/ 582 w 1910"/>
                <a:gd name="T13" fmla="*/ 175 h 1774"/>
                <a:gd name="T14" fmla="*/ 560 w 1910"/>
                <a:gd name="T15" fmla="*/ 959 h 1774"/>
                <a:gd name="T16" fmla="*/ 454 w 1910"/>
                <a:gd name="T17" fmla="*/ 856 h 1774"/>
                <a:gd name="T18" fmla="*/ 477 w 1910"/>
                <a:gd name="T19" fmla="*/ 72 h 1774"/>
                <a:gd name="T20" fmla="*/ 869 w 1910"/>
                <a:gd name="T21" fmla="*/ 340 h 1774"/>
                <a:gd name="T22" fmla="*/ 1316 w 1910"/>
                <a:gd name="T23" fmla="*/ 289 h 1774"/>
                <a:gd name="T24" fmla="*/ 820 w 1910"/>
                <a:gd name="T25" fmla="*/ 308 h 1774"/>
                <a:gd name="T26" fmla="*/ 845 w 1910"/>
                <a:gd name="T27" fmla="*/ 375 h 1774"/>
                <a:gd name="T28" fmla="*/ 867 w 1910"/>
                <a:gd name="T29" fmla="*/ 1187 h 1774"/>
                <a:gd name="T30" fmla="*/ 762 w 1910"/>
                <a:gd name="T31" fmla="*/ 1155 h 1774"/>
                <a:gd name="T32" fmla="*/ 740 w 1910"/>
                <a:gd name="T33" fmla="*/ 343 h 1774"/>
                <a:gd name="T34" fmla="*/ 908 w 1910"/>
                <a:gd name="T35" fmla="*/ 408 h 1774"/>
                <a:gd name="T36" fmla="*/ 1440 w 1910"/>
                <a:gd name="T37" fmla="*/ 408 h 1774"/>
                <a:gd name="T38" fmla="*/ 1368 w 1910"/>
                <a:gd name="T39" fmla="*/ 1142 h 1774"/>
                <a:gd name="T40" fmla="*/ 908 w 1910"/>
                <a:gd name="T41" fmla="*/ 408 h 1774"/>
                <a:gd name="T42" fmla="*/ 1356 w 1910"/>
                <a:gd name="T43" fmla="*/ 469 h 1774"/>
                <a:gd name="T44" fmla="*/ 996 w 1910"/>
                <a:gd name="T45" fmla="*/ 677 h 1774"/>
                <a:gd name="T46" fmla="*/ 622 w 1910"/>
                <a:gd name="T47" fmla="*/ 158 h 1774"/>
                <a:gd name="T48" fmla="*/ 1155 w 1910"/>
                <a:gd name="T49" fmla="*/ 158 h 1774"/>
                <a:gd name="T50" fmla="*/ 719 w 1910"/>
                <a:gd name="T51" fmla="*/ 233 h 1774"/>
                <a:gd name="T52" fmla="*/ 677 w 1910"/>
                <a:gd name="T53" fmla="*/ 944 h 1774"/>
                <a:gd name="T54" fmla="*/ 622 w 1910"/>
                <a:gd name="T55" fmla="*/ 158 h 1774"/>
                <a:gd name="T56" fmla="*/ 378 w 1910"/>
                <a:gd name="T57" fmla="*/ 530 h 1774"/>
                <a:gd name="T58" fmla="*/ 293 w 1910"/>
                <a:gd name="T59" fmla="*/ 381 h 1774"/>
                <a:gd name="T60" fmla="*/ 152 w 1910"/>
                <a:gd name="T61" fmla="*/ 1314 h 1774"/>
                <a:gd name="T62" fmla="*/ 254 w 1910"/>
                <a:gd name="T63" fmla="*/ 1450 h 1774"/>
                <a:gd name="T64" fmla="*/ 0 w 1910"/>
                <a:gd name="T65" fmla="*/ 1774 h 1774"/>
                <a:gd name="T66" fmla="*/ 1910 w 1910"/>
                <a:gd name="T67" fmla="*/ 1651 h 1774"/>
                <a:gd name="T68" fmla="*/ 1748 w 1910"/>
                <a:gd name="T69" fmla="*/ 1314 h 1774"/>
                <a:gd name="T70" fmla="*/ 1607 w 1910"/>
                <a:gd name="T71" fmla="*/ 381 h 1774"/>
                <a:gd name="T72" fmla="*/ 1523 w 1910"/>
                <a:gd name="T73" fmla="*/ 530 h 1774"/>
                <a:gd name="T74" fmla="*/ 1614 w 1910"/>
                <a:gd name="T75" fmla="*/ 1336 h 1774"/>
                <a:gd name="T76" fmla="*/ 286 w 1910"/>
                <a:gd name="T77" fmla="*/ 530 h 1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10" h="1774">
                  <a:moveTo>
                    <a:pt x="848" y="1550"/>
                  </a:moveTo>
                  <a:lnTo>
                    <a:pt x="1051" y="1550"/>
                  </a:lnTo>
                  <a:lnTo>
                    <a:pt x="1122" y="1668"/>
                  </a:lnTo>
                  <a:lnTo>
                    <a:pt x="788" y="1668"/>
                  </a:lnTo>
                  <a:lnTo>
                    <a:pt x="848" y="1550"/>
                  </a:lnTo>
                  <a:close/>
                  <a:moveTo>
                    <a:pt x="535" y="59"/>
                  </a:moveTo>
                  <a:lnTo>
                    <a:pt x="584" y="90"/>
                  </a:lnTo>
                  <a:cubicBezTo>
                    <a:pt x="587" y="92"/>
                    <a:pt x="589" y="93"/>
                    <a:pt x="591" y="95"/>
                  </a:cubicBezTo>
                  <a:lnTo>
                    <a:pt x="1031" y="39"/>
                  </a:lnTo>
                  <a:cubicBezTo>
                    <a:pt x="1020" y="15"/>
                    <a:pt x="994" y="0"/>
                    <a:pt x="963" y="4"/>
                  </a:cubicBezTo>
                  <a:lnTo>
                    <a:pt x="535" y="59"/>
                  </a:lnTo>
                  <a:close/>
                  <a:moveTo>
                    <a:pt x="477" y="72"/>
                  </a:moveTo>
                  <a:lnTo>
                    <a:pt x="560" y="125"/>
                  </a:lnTo>
                  <a:cubicBezTo>
                    <a:pt x="572" y="133"/>
                    <a:pt x="582" y="155"/>
                    <a:pt x="582" y="175"/>
                  </a:cubicBezTo>
                  <a:lnTo>
                    <a:pt x="582" y="937"/>
                  </a:lnTo>
                  <a:cubicBezTo>
                    <a:pt x="582" y="957"/>
                    <a:pt x="572" y="966"/>
                    <a:pt x="560" y="959"/>
                  </a:cubicBezTo>
                  <a:lnTo>
                    <a:pt x="477" y="906"/>
                  </a:lnTo>
                  <a:cubicBezTo>
                    <a:pt x="464" y="898"/>
                    <a:pt x="454" y="875"/>
                    <a:pt x="454" y="856"/>
                  </a:cubicBezTo>
                  <a:lnTo>
                    <a:pt x="454" y="93"/>
                  </a:lnTo>
                  <a:cubicBezTo>
                    <a:pt x="454" y="74"/>
                    <a:pt x="464" y="64"/>
                    <a:pt x="477" y="72"/>
                  </a:cubicBezTo>
                  <a:close/>
                  <a:moveTo>
                    <a:pt x="820" y="308"/>
                  </a:moveTo>
                  <a:lnTo>
                    <a:pt x="869" y="340"/>
                  </a:lnTo>
                  <a:cubicBezTo>
                    <a:pt x="872" y="341"/>
                    <a:pt x="874" y="343"/>
                    <a:pt x="877" y="345"/>
                  </a:cubicBezTo>
                  <a:lnTo>
                    <a:pt x="1316" y="289"/>
                  </a:lnTo>
                  <a:cubicBezTo>
                    <a:pt x="1305" y="264"/>
                    <a:pt x="1279" y="250"/>
                    <a:pt x="1249" y="253"/>
                  </a:cubicBezTo>
                  <a:lnTo>
                    <a:pt x="820" y="308"/>
                  </a:lnTo>
                  <a:close/>
                  <a:moveTo>
                    <a:pt x="762" y="322"/>
                  </a:moveTo>
                  <a:lnTo>
                    <a:pt x="845" y="375"/>
                  </a:lnTo>
                  <a:cubicBezTo>
                    <a:pt x="857" y="382"/>
                    <a:pt x="867" y="405"/>
                    <a:pt x="867" y="424"/>
                  </a:cubicBezTo>
                  <a:lnTo>
                    <a:pt x="867" y="1187"/>
                  </a:lnTo>
                  <a:cubicBezTo>
                    <a:pt x="867" y="1206"/>
                    <a:pt x="857" y="1216"/>
                    <a:pt x="845" y="1208"/>
                  </a:cubicBezTo>
                  <a:lnTo>
                    <a:pt x="762" y="1155"/>
                  </a:lnTo>
                  <a:cubicBezTo>
                    <a:pt x="750" y="1147"/>
                    <a:pt x="740" y="1125"/>
                    <a:pt x="740" y="1105"/>
                  </a:cubicBezTo>
                  <a:lnTo>
                    <a:pt x="740" y="343"/>
                  </a:lnTo>
                  <a:cubicBezTo>
                    <a:pt x="740" y="323"/>
                    <a:pt x="750" y="314"/>
                    <a:pt x="762" y="322"/>
                  </a:cubicBezTo>
                  <a:close/>
                  <a:moveTo>
                    <a:pt x="908" y="408"/>
                  </a:moveTo>
                  <a:lnTo>
                    <a:pt x="1368" y="349"/>
                  </a:lnTo>
                  <a:cubicBezTo>
                    <a:pt x="1407" y="344"/>
                    <a:pt x="1440" y="370"/>
                    <a:pt x="1440" y="408"/>
                  </a:cubicBezTo>
                  <a:lnTo>
                    <a:pt x="1440" y="1064"/>
                  </a:lnTo>
                  <a:cubicBezTo>
                    <a:pt x="1440" y="1102"/>
                    <a:pt x="1407" y="1137"/>
                    <a:pt x="1368" y="1142"/>
                  </a:cubicBezTo>
                  <a:lnTo>
                    <a:pt x="908" y="1201"/>
                  </a:lnTo>
                  <a:lnTo>
                    <a:pt x="908" y="408"/>
                  </a:lnTo>
                  <a:close/>
                  <a:moveTo>
                    <a:pt x="996" y="515"/>
                  </a:moveTo>
                  <a:lnTo>
                    <a:pt x="1356" y="469"/>
                  </a:lnTo>
                  <a:lnTo>
                    <a:pt x="1356" y="631"/>
                  </a:lnTo>
                  <a:lnTo>
                    <a:pt x="996" y="677"/>
                  </a:lnTo>
                  <a:lnTo>
                    <a:pt x="996" y="515"/>
                  </a:lnTo>
                  <a:close/>
                  <a:moveTo>
                    <a:pt x="622" y="158"/>
                  </a:moveTo>
                  <a:lnTo>
                    <a:pt x="1082" y="99"/>
                  </a:lnTo>
                  <a:cubicBezTo>
                    <a:pt x="1122" y="94"/>
                    <a:pt x="1155" y="121"/>
                    <a:pt x="1155" y="158"/>
                  </a:cubicBezTo>
                  <a:lnTo>
                    <a:pt x="1155" y="177"/>
                  </a:lnTo>
                  <a:lnTo>
                    <a:pt x="719" y="233"/>
                  </a:lnTo>
                  <a:cubicBezTo>
                    <a:pt x="688" y="242"/>
                    <a:pt x="676" y="262"/>
                    <a:pt x="677" y="303"/>
                  </a:cubicBezTo>
                  <a:lnTo>
                    <a:pt x="677" y="944"/>
                  </a:lnTo>
                  <a:lnTo>
                    <a:pt x="622" y="951"/>
                  </a:lnTo>
                  <a:lnTo>
                    <a:pt x="622" y="158"/>
                  </a:lnTo>
                  <a:close/>
                  <a:moveTo>
                    <a:pt x="286" y="530"/>
                  </a:moveTo>
                  <a:lnTo>
                    <a:pt x="378" y="530"/>
                  </a:lnTo>
                  <a:lnTo>
                    <a:pt x="378" y="381"/>
                  </a:lnTo>
                  <a:lnTo>
                    <a:pt x="293" y="381"/>
                  </a:lnTo>
                  <a:cubicBezTo>
                    <a:pt x="215" y="381"/>
                    <a:pt x="152" y="445"/>
                    <a:pt x="152" y="523"/>
                  </a:cubicBezTo>
                  <a:lnTo>
                    <a:pt x="152" y="1314"/>
                  </a:lnTo>
                  <a:cubicBezTo>
                    <a:pt x="152" y="1378"/>
                    <a:pt x="195" y="1433"/>
                    <a:pt x="254" y="1450"/>
                  </a:cubicBezTo>
                  <a:lnTo>
                    <a:pt x="254" y="1450"/>
                  </a:lnTo>
                  <a:lnTo>
                    <a:pt x="0" y="1651"/>
                  </a:lnTo>
                  <a:lnTo>
                    <a:pt x="0" y="1774"/>
                  </a:lnTo>
                  <a:lnTo>
                    <a:pt x="1910" y="1774"/>
                  </a:lnTo>
                  <a:lnTo>
                    <a:pt x="1910" y="1651"/>
                  </a:lnTo>
                  <a:lnTo>
                    <a:pt x="1638" y="1452"/>
                  </a:lnTo>
                  <a:cubicBezTo>
                    <a:pt x="1701" y="1438"/>
                    <a:pt x="1748" y="1381"/>
                    <a:pt x="1748" y="1314"/>
                  </a:cubicBezTo>
                  <a:lnTo>
                    <a:pt x="1748" y="523"/>
                  </a:lnTo>
                  <a:cubicBezTo>
                    <a:pt x="1748" y="445"/>
                    <a:pt x="1685" y="381"/>
                    <a:pt x="1607" y="381"/>
                  </a:cubicBezTo>
                  <a:lnTo>
                    <a:pt x="1523" y="381"/>
                  </a:lnTo>
                  <a:lnTo>
                    <a:pt x="1523" y="530"/>
                  </a:lnTo>
                  <a:lnTo>
                    <a:pt x="1614" y="530"/>
                  </a:lnTo>
                  <a:lnTo>
                    <a:pt x="1614" y="1336"/>
                  </a:lnTo>
                  <a:lnTo>
                    <a:pt x="286" y="1336"/>
                  </a:lnTo>
                  <a:lnTo>
                    <a:pt x="286" y="5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1614" tIns="40807" rIns="81614" bIns="40807" numCol="1" anchor="t" anchorCtr="0" compatLnSpc="1">
              <a:prstTxWarp prst="textNoShape">
                <a:avLst/>
              </a:prstTxWarp>
            </a:bodyPr>
            <a:lstStyle/>
            <a:p>
              <a:endParaRPr lang="zh-CN" altLang="en-US"/>
            </a:p>
          </p:txBody>
        </p:sp>
        <p:sp>
          <p:nvSpPr>
            <p:cNvPr id="11" name="TextBox 37">
              <a:extLst>
                <a:ext uri="{FF2B5EF4-FFF2-40B4-BE49-F238E27FC236}">
                  <a16:creationId xmlns:a16="http://schemas.microsoft.com/office/drawing/2014/main" id="{53DBC9A6-0711-4A4C-8455-090B31A6706D}"/>
                </a:ext>
              </a:extLst>
            </p:cNvPr>
            <p:cNvSpPr txBox="1"/>
            <p:nvPr/>
          </p:nvSpPr>
          <p:spPr>
            <a:xfrm>
              <a:off x="1088202" y="2502441"/>
              <a:ext cx="913633" cy="405576"/>
            </a:xfrm>
            <a:prstGeom prst="rect">
              <a:avLst/>
            </a:prstGeom>
            <a:noFill/>
          </p:spPr>
          <p:txBody>
            <a:bodyPr wrap="square" lIns="81614" tIns="40807" rIns="81614" bIns="40807" rtlCol="0">
              <a:spAutoFit/>
            </a:bodyPr>
            <a:lstStyle/>
            <a:p>
              <a:pPr algn="dist"/>
              <a:r>
                <a:rPr lang="zh-CN" altLang="en-US" sz="2100" b="1" dirty="0">
                  <a:solidFill>
                    <a:srgbClr val="F8F8F8"/>
                  </a:solidFill>
                  <a:latin typeface="+mn-ea"/>
                </a:rPr>
                <a:t>目录</a:t>
              </a:r>
            </a:p>
          </p:txBody>
        </p:sp>
        <p:sp>
          <p:nvSpPr>
            <p:cNvPr id="12" name="TextBox 38">
              <a:extLst>
                <a:ext uri="{FF2B5EF4-FFF2-40B4-BE49-F238E27FC236}">
                  <a16:creationId xmlns:a16="http://schemas.microsoft.com/office/drawing/2014/main" id="{FED5D59F-4306-4177-A612-31EA113D12EF}"/>
                </a:ext>
              </a:extLst>
            </p:cNvPr>
            <p:cNvSpPr txBox="1"/>
            <p:nvPr/>
          </p:nvSpPr>
          <p:spPr>
            <a:xfrm>
              <a:off x="1088202" y="2908017"/>
              <a:ext cx="882967" cy="297855"/>
            </a:xfrm>
            <a:prstGeom prst="rect">
              <a:avLst/>
            </a:prstGeom>
            <a:noFill/>
          </p:spPr>
          <p:txBody>
            <a:bodyPr wrap="none" lIns="81614" tIns="40807" rIns="81614" bIns="40807" rtlCol="0">
              <a:spAutoFit/>
            </a:bodyPr>
            <a:lstStyle/>
            <a:p>
              <a:r>
                <a:rPr lang="en-US" altLang="zh-CN" sz="1400" dirty="0">
                  <a:solidFill>
                    <a:srgbClr val="F8F8F8"/>
                  </a:solidFill>
                  <a:latin typeface="+mn-ea"/>
                </a:rPr>
                <a:t>Contents</a:t>
              </a:r>
              <a:endParaRPr lang="zh-CN" altLang="en-US" sz="1400" dirty="0">
                <a:solidFill>
                  <a:srgbClr val="F8F8F8"/>
                </a:solidFill>
                <a:latin typeface="+mn-ea"/>
              </a:endParaRPr>
            </a:p>
          </p:txBody>
        </p:sp>
      </p:grpSp>
      <p:sp>
        <p:nvSpPr>
          <p:cNvPr id="32" name="矩形 31">
            <a:extLst>
              <a:ext uri="{FF2B5EF4-FFF2-40B4-BE49-F238E27FC236}">
                <a16:creationId xmlns:a16="http://schemas.microsoft.com/office/drawing/2014/main" id="{03E41C83-B4CE-4DAC-B481-4C8D450CDC84}"/>
              </a:ext>
            </a:extLst>
          </p:cNvPr>
          <p:cNvSpPr/>
          <p:nvPr/>
        </p:nvSpPr>
        <p:spPr>
          <a:xfrm>
            <a:off x="4725523" y="1727600"/>
            <a:ext cx="625996" cy="587180"/>
          </a:xfrm>
          <a:prstGeom prst="rect">
            <a:avLst/>
          </a:prstGeom>
          <a:solidFill>
            <a:srgbClr val="304371"/>
          </a:solidFill>
          <a:ln w="5715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prstClr val="white"/>
                </a:solidFill>
                <a:effectLst/>
                <a:uLnTx/>
                <a:uFillTx/>
                <a:latin typeface="Calibri Light"/>
                <a:ea typeface="微软雅黑 Light"/>
                <a:cs typeface="+mn-cs"/>
              </a:rPr>
              <a:t>01</a:t>
            </a:r>
            <a:endParaRPr kumimoji="0" lang="zh-CN" altLang="en-US" sz="1600" b="0" i="0" u="none" strike="noStrike" kern="0" cap="none" spc="0" normalizeH="0" baseline="0" noProof="0" dirty="0">
              <a:ln>
                <a:noFill/>
              </a:ln>
              <a:solidFill>
                <a:prstClr val="white"/>
              </a:solidFill>
              <a:effectLst/>
              <a:uLnTx/>
              <a:uFillTx/>
              <a:latin typeface="Calibri Light"/>
              <a:ea typeface="微软雅黑 Light"/>
              <a:cs typeface="+mn-cs"/>
            </a:endParaRPr>
          </a:p>
        </p:txBody>
      </p:sp>
      <p:sp>
        <p:nvSpPr>
          <p:cNvPr id="35" name="矩形 34">
            <a:extLst>
              <a:ext uri="{FF2B5EF4-FFF2-40B4-BE49-F238E27FC236}">
                <a16:creationId xmlns:a16="http://schemas.microsoft.com/office/drawing/2014/main" id="{9DF82C92-224B-4E6F-AC4A-A8A83EF4FE3D}"/>
              </a:ext>
            </a:extLst>
          </p:cNvPr>
          <p:cNvSpPr/>
          <p:nvPr/>
        </p:nvSpPr>
        <p:spPr>
          <a:xfrm>
            <a:off x="4709890" y="2707000"/>
            <a:ext cx="625996" cy="625996"/>
          </a:xfrm>
          <a:prstGeom prst="rect">
            <a:avLst/>
          </a:prstGeom>
          <a:solidFill>
            <a:srgbClr val="304371"/>
          </a:solidFill>
          <a:ln w="5715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prstClr val="white"/>
                </a:solidFill>
                <a:effectLst/>
                <a:uLnTx/>
                <a:uFillTx/>
                <a:latin typeface="Calibri Light"/>
                <a:ea typeface="微软雅黑 Light"/>
                <a:cs typeface="+mn-cs"/>
              </a:rPr>
              <a:t>02</a:t>
            </a:r>
            <a:endParaRPr kumimoji="0" lang="zh-CN" altLang="en-US" sz="1600" b="0" i="0" u="none" strike="noStrike" kern="0" cap="none" spc="0" normalizeH="0" baseline="0" noProof="0" dirty="0">
              <a:ln>
                <a:noFill/>
              </a:ln>
              <a:solidFill>
                <a:prstClr val="white"/>
              </a:solidFill>
              <a:effectLst/>
              <a:uLnTx/>
              <a:uFillTx/>
              <a:latin typeface="Calibri Light"/>
              <a:ea typeface="微软雅黑 Light"/>
              <a:cs typeface="+mn-cs"/>
            </a:endParaRPr>
          </a:p>
        </p:txBody>
      </p:sp>
      <p:sp>
        <p:nvSpPr>
          <p:cNvPr id="38" name="矩形 37">
            <a:extLst>
              <a:ext uri="{FF2B5EF4-FFF2-40B4-BE49-F238E27FC236}">
                <a16:creationId xmlns:a16="http://schemas.microsoft.com/office/drawing/2014/main" id="{84E65A3B-57E2-479F-A096-64CDCD609665}"/>
              </a:ext>
            </a:extLst>
          </p:cNvPr>
          <p:cNvSpPr/>
          <p:nvPr/>
        </p:nvSpPr>
        <p:spPr>
          <a:xfrm>
            <a:off x="4739192" y="3632743"/>
            <a:ext cx="625996" cy="625996"/>
          </a:xfrm>
          <a:prstGeom prst="rect">
            <a:avLst/>
          </a:prstGeom>
          <a:solidFill>
            <a:srgbClr val="304371"/>
          </a:solidFill>
          <a:ln w="5715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prstClr val="white"/>
                </a:solidFill>
                <a:effectLst/>
                <a:uLnTx/>
                <a:uFillTx/>
                <a:latin typeface="Calibri Light"/>
                <a:ea typeface="微软雅黑 Light"/>
                <a:cs typeface="+mn-cs"/>
              </a:rPr>
              <a:t>03</a:t>
            </a:r>
            <a:endParaRPr kumimoji="0" lang="zh-CN" altLang="en-US" sz="1600" b="0" i="0" u="none" strike="noStrike" kern="0" cap="none" spc="0" normalizeH="0" baseline="0" noProof="0" dirty="0">
              <a:ln>
                <a:noFill/>
              </a:ln>
              <a:solidFill>
                <a:prstClr val="white"/>
              </a:solidFill>
              <a:effectLst/>
              <a:uLnTx/>
              <a:uFillTx/>
              <a:latin typeface="Calibri Light"/>
              <a:ea typeface="微软雅黑 Light"/>
              <a:cs typeface="+mn-cs"/>
            </a:endParaRPr>
          </a:p>
        </p:txBody>
      </p:sp>
      <p:sp>
        <p:nvSpPr>
          <p:cNvPr id="41" name="矩形 40">
            <a:extLst>
              <a:ext uri="{FF2B5EF4-FFF2-40B4-BE49-F238E27FC236}">
                <a16:creationId xmlns:a16="http://schemas.microsoft.com/office/drawing/2014/main" id="{98604FD1-4BD3-42E9-97E5-0140C2B9DD2C}"/>
              </a:ext>
            </a:extLst>
          </p:cNvPr>
          <p:cNvSpPr/>
          <p:nvPr/>
        </p:nvSpPr>
        <p:spPr>
          <a:xfrm>
            <a:off x="4739193" y="4615530"/>
            <a:ext cx="596694" cy="596694"/>
          </a:xfrm>
          <a:prstGeom prst="rect">
            <a:avLst/>
          </a:prstGeom>
          <a:solidFill>
            <a:srgbClr val="304371"/>
          </a:solidFill>
          <a:ln w="5715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prstClr val="white"/>
                </a:solidFill>
                <a:effectLst/>
                <a:uLnTx/>
                <a:uFillTx/>
                <a:latin typeface="Calibri Light"/>
                <a:ea typeface="微软雅黑 Light"/>
                <a:cs typeface="+mn-cs"/>
              </a:rPr>
              <a:t>04</a:t>
            </a:r>
            <a:endParaRPr kumimoji="0" lang="zh-CN" altLang="en-US" sz="1600" b="0" i="0" u="none" strike="noStrike" kern="0" cap="none" spc="0" normalizeH="0" baseline="0" noProof="0" dirty="0">
              <a:ln>
                <a:noFill/>
              </a:ln>
              <a:solidFill>
                <a:prstClr val="white"/>
              </a:solidFill>
              <a:effectLst/>
              <a:uLnTx/>
              <a:uFillTx/>
              <a:latin typeface="Calibri Light"/>
              <a:ea typeface="微软雅黑 Light"/>
              <a:cs typeface="+mn-cs"/>
            </a:endParaRPr>
          </a:p>
        </p:txBody>
      </p:sp>
      <p:grpSp>
        <p:nvGrpSpPr>
          <p:cNvPr id="46" name="组合 45">
            <a:extLst>
              <a:ext uri="{FF2B5EF4-FFF2-40B4-BE49-F238E27FC236}">
                <a16:creationId xmlns:a16="http://schemas.microsoft.com/office/drawing/2014/main" id="{8B07F4CC-215F-4194-91F6-59FEBAC608AF}"/>
              </a:ext>
            </a:extLst>
          </p:cNvPr>
          <p:cNvGrpSpPr/>
          <p:nvPr/>
        </p:nvGrpSpPr>
        <p:grpSpPr>
          <a:xfrm>
            <a:off x="5760478" y="1758172"/>
            <a:ext cx="1540126" cy="615293"/>
            <a:chOff x="5176613" y="1893266"/>
            <a:chExt cx="1415772" cy="539997"/>
          </a:xfrm>
        </p:grpSpPr>
        <p:sp>
          <p:nvSpPr>
            <p:cNvPr id="30" name="文本框 6">
              <a:extLst>
                <a:ext uri="{FF2B5EF4-FFF2-40B4-BE49-F238E27FC236}">
                  <a16:creationId xmlns:a16="http://schemas.microsoft.com/office/drawing/2014/main" id="{3A1D0174-AACE-431B-87E6-62E965710F45}"/>
                </a:ext>
              </a:extLst>
            </p:cNvPr>
            <p:cNvSpPr txBox="1">
              <a:spLocks noChangeArrowheads="1"/>
            </p:cNvSpPr>
            <p:nvPr/>
          </p:nvSpPr>
          <p:spPr bwMode="auto">
            <a:xfrm>
              <a:off x="5176613" y="1893266"/>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685800" fontAlgn="base">
                <a:spcBef>
                  <a:spcPct val="0"/>
                </a:spcBef>
                <a:spcAft>
                  <a:spcPct val="0"/>
                </a:spcAft>
                <a:defRPr/>
              </a:pPr>
              <a:r>
                <a:rPr lang="zh-CN" altLang="en-US" sz="2400" dirty="0">
                  <a:solidFill>
                    <a:srgbClr val="304371"/>
                  </a:solidFill>
                  <a:latin typeface="微软雅黑"/>
                  <a:ea typeface="微软雅黑"/>
                </a:rPr>
                <a:t>项目背景</a:t>
              </a:r>
            </a:p>
          </p:txBody>
        </p:sp>
        <p:sp>
          <p:nvSpPr>
            <p:cNvPr id="31" name="矩形 30">
              <a:extLst>
                <a:ext uri="{FF2B5EF4-FFF2-40B4-BE49-F238E27FC236}">
                  <a16:creationId xmlns:a16="http://schemas.microsoft.com/office/drawing/2014/main" id="{74562A86-DAF9-4004-8C73-4285E2265881}"/>
                </a:ext>
              </a:extLst>
            </p:cNvPr>
            <p:cNvSpPr/>
            <p:nvPr/>
          </p:nvSpPr>
          <p:spPr>
            <a:xfrm>
              <a:off x="5239389" y="2187042"/>
              <a:ext cx="800219" cy="246221"/>
            </a:xfrm>
            <a:prstGeom prst="rect">
              <a:avLst/>
            </a:prstGeom>
          </p:spPr>
          <p:txBody>
            <a:bodyPr wrap="none">
              <a:spAutoFit/>
            </a:bodyPr>
            <a:lstStyle/>
            <a:p>
              <a:pPr defTabSz="685800" fontAlgn="base">
                <a:spcBef>
                  <a:spcPct val="0"/>
                </a:spcBef>
                <a:spcAft>
                  <a:spcPct val="0"/>
                </a:spcAft>
                <a:defRPr/>
              </a:pPr>
              <a:r>
                <a:rPr lang="en-US" altLang="zh-CN" sz="1000" dirty="0">
                  <a:solidFill>
                    <a:prstClr val="black">
                      <a:lumMod val="95000"/>
                      <a:lumOff val="5000"/>
                    </a:prstClr>
                  </a:solidFill>
                  <a:latin typeface="Calibri Light" panose="020F0302020204030204" pitchFamily="34" charset="0"/>
                  <a:ea typeface="方正兰亭黑_GBK"/>
                </a:rPr>
                <a:t>Background</a:t>
              </a:r>
            </a:p>
          </p:txBody>
        </p:sp>
      </p:grpSp>
      <p:sp>
        <p:nvSpPr>
          <p:cNvPr id="45" name="圆角矩形 29">
            <a:extLst>
              <a:ext uri="{FF2B5EF4-FFF2-40B4-BE49-F238E27FC236}">
                <a16:creationId xmlns:a16="http://schemas.microsoft.com/office/drawing/2014/main" id="{05AB6383-04C3-4679-82AC-5933BF3EE409}"/>
              </a:ext>
            </a:extLst>
          </p:cNvPr>
          <p:cNvSpPr/>
          <p:nvPr/>
        </p:nvSpPr>
        <p:spPr bwMode="auto">
          <a:xfrm>
            <a:off x="5570197" y="1758113"/>
            <a:ext cx="3592361" cy="564227"/>
          </a:xfrm>
          <a:prstGeom prst="roundRect">
            <a:avLst>
              <a:gd name="adj" fmla="val 50000"/>
            </a:avLst>
          </a:prstGeom>
          <a:noFill/>
          <a:ln w="9525" cap="flat" cmpd="sng" algn="ctr">
            <a:solidFill>
              <a:srgbClr val="314865"/>
            </a:solidFill>
            <a:prstDash val="solid"/>
            <a:round/>
            <a:headEnd type="none" w="med" len="med"/>
            <a:tailEnd type="none" w="med" len="med"/>
          </a:ln>
          <a:effectLst/>
          <a:extLst/>
        </p:spPr>
        <p:txBody>
          <a:bodyPr vert="horz" wrap="square" lIns="81614" tIns="40807" rIns="81614" bIns="40807" numCol="1" rtlCol="0" anchor="t" anchorCtr="0" compatLnSpc="1">
            <a:prstTxWarp prst="textNoShape">
              <a:avLst/>
            </a:prstTxWarp>
          </a:bodyPr>
          <a:lstStyle/>
          <a:p>
            <a:pPr defTabSz="816143"/>
            <a:endParaRPr lang="zh-CN" altLang="en-US">
              <a:solidFill>
                <a:schemeClr val="bg2">
                  <a:lumMod val="25000"/>
                </a:schemeClr>
              </a:solidFill>
            </a:endParaRPr>
          </a:p>
        </p:txBody>
      </p:sp>
      <p:sp>
        <p:nvSpPr>
          <p:cNvPr id="33" name="文本框 6">
            <a:extLst>
              <a:ext uri="{FF2B5EF4-FFF2-40B4-BE49-F238E27FC236}">
                <a16:creationId xmlns:a16="http://schemas.microsoft.com/office/drawing/2014/main" id="{DE1CF2AD-FBB9-4E0D-B555-6B206BB351D0}"/>
              </a:ext>
            </a:extLst>
          </p:cNvPr>
          <p:cNvSpPr txBox="1">
            <a:spLocks noChangeArrowheads="1"/>
          </p:cNvSpPr>
          <p:nvPr/>
        </p:nvSpPr>
        <p:spPr bwMode="auto">
          <a:xfrm>
            <a:off x="5647257" y="2745805"/>
            <a:ext cx="374961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685800" fontAlgn="base">
              <a:spcBef>
                <a:spcPct val="0"/>
              </a:spcBef>
              <a:spcAft>
                <a:spcPct val="0"/>
              </a:spcAft>
              <a:defRPr/>
            </a:pPr>
            <a:r>
              <a:rPr lang="zh-CN" altLang="en-US" sz="2400" dirty="0">
                <a:solidFill>
                  <a:srgbClr val="304371"/>
                </a:solidFill>
                <a:latin typeface="微软雅黑"/>
                <a:ea typeface="微软雅黑"/>
              </a:rPr>
              <a:t>研究思路与方法</a:t>
            </a:r>
          </a:p>
        </p:txBody>
      </p:sp>
      <p:sp>
        <p:nvSpPr>
          <p:cNvPr id="34" name="矩形 33">
            <a:extLst>
              <a:ext uri="{FF2B5EF4-FFF2-40B4-BE49-F238E27FC236}">
                <a16:creationId xmlns:a16="http://schemas.microsoft.com/office/drawing/2014/main" id="{E0FB7395-10DA-46CA-B70B-C25633A6BB8F}"/>
              </a:ext>
            </a:extLst>
          </p:cNvPr>
          <p:cNvSpPr/>
          <p:nvPr/>
        </p:nvSpPr>
        <p:spPr>
          <a:xfrm>
            <a:off x="5799501" y="3091497"/>
            <a:ext cx="1670650" cy="246221"/>
          </a:xfrm>
          <a:prstGeom prst="rect">
            <a:avLst/>
          </a:prstGeom>
        </p:spPr>
        <p:txBody>
          <a:bodyPr wrap="none">
            <a:spAutoFit/>
          </a:bodyPr>
          <a:lstStyle/>
          <a:p>
            <a:pPr defTabSz="685800" fontAlgn="base">
              <a:spcBef>
                <a:spcPct val="0"/>
              </a:spcBef>
              <a:spcAft>
                <a:spcPct val="0"/>
              </a:spcAft>
              <a:defRPr/>
            </a:pPr>
            <a:r>
              <a:rPr lang="en-US" altLang="zh-CN" sz="1000" dirty="0">
                <a:solidFill>
                  <a:prstClr val="black">
                    <a:lumMod val="95000"/>
                    <a:lumOff val="5000"/>
                  </a:prstClr>
                </a:solidFill>
                <a:latin typeface="Calibri Light" panose="020F0302020204030204" pitchFamily="34" charset="0"/>
                <a:ea typeface="方正兰亭黑_GBK"/>
              </a:rPr>
              <a:t>Research ideas and methods</a:t>
            </a:r>
          </a:p>
        </p:txBody>
      </p:sp>
      <p:sp>
        <p:nvSpPr>
          <p:cNvPr id="54" name="圆角矩形 29">
            <a:extLst>
              <a:ext uri="{FF2B5EF4-FFF2-40B4-BE49-F238E27FC236}">
                <a16:creationId xmlns:a16="http://schemas.microsoft.com/office/drawing/2014/main" id="{973EEFAE-60EA-4F62-8D2E-2790766DD4E8}"/>
              </a:ext>
            </a:extLst>
          </p:cNvPr>
          <p:cNvSpPr/>
          <p:nvPr/>
        </p:nvSpPr>
        <p:spPr bwMode="auto">
          <a:xfrm>
            <a:off x="5570198" y="2707000"/>
            <a:ext cx="3592361" cy="613991"/>
          </a:xfrm>
          <a:prstGeom prst="roundRect">
            <a:avLst>
              <a:gd name="adj" fmla="val 50000"/>
            </a:avLst>
          </a:prstGeom>
          <a:noFill/>
          <a:ln w="9525" cap="flat" cmpd="sng" algn="ctr">
            <a:solidFill>
              <a:srgbClr val="314865"/>
            </a:solidFill>
            <a:prstDash val="solid"/>
            <a:round/>
            <a:headEnd type="none" w="med" len="med"/>
            <a:tailEnd type="none" w="med" len="med"/>
          </a:ln>
          <a:effectLst/>
          <a:extLst/>
        </p:spPr>
        <p:txBody>
          <a:bodyPr vert="horz" wrap="square" lIns="81614" tIns="40807" rIns="81614" bIns="40807" numCol="1" rtlCol="0" anchor="t" anchorCtr="0" compatLnSpc="1">
            <a:prstTxWarp prst="textNoShape">
              <a:avLst/>
            </a:prstTxWarp>
          </a:bodyPr>
          <a:lstStyle/>
          <a:p>
            <a:pPr defTabSz="816143"/>
            <a:endParaRPr lang="zh-CN" altLang="en-US">
              <a:solidFill>
                <a:schemeClr val="bg2">
                  <a:lumMod val="25000"/>
                </a:schemeClr>
              </a:solidFill>
            </a:endParaRPr>
          </a:p>
        </p:txBody>
      </p:sp>
      <p:sp>
        <p:nvSpPr>
          <p:cNvPr id="36" name="文本框 6">
            <a:extLst>
              <a:ext uri="{FF2B5EF4-FFF2-40B4-BE49-F238E27FC236}">
                <a16:creationId xmlns:a16="http://schemas.microsoft.com/office/drawing/2014/main" id="{C4B2D246-8140-4399-A5C1-DD94600F18CC}"/>
              </a:ext>
            </a:extLst>
          </p:cNvPr>
          <p:cNvSpPr txBox="1">
            <a:spLocks noChangeArrowheads="1"/>
          </p:cNvSpPr>
          <p:nvPr/>
        </p:nvSpPr>
        <p:spPr bwMode="auto">
          <a:xfrm>
            <a:off x="5760478" y="3630498"/>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685800" fontAlgn="base">
              <a:spcBef>
                <a:spcPct val="0"/>
              </a:spcBef>
              <a:spcAft>
                <a:spcPct val="0"/>
              </a:spcAft>
              <a:defRPr/>
            </a:pPr>
            <a:r>
              <a:rPr lang="zh-CN" altLang="en-US" sz="2400" dirty="0">
                <a:solidFill>
                  <a:srgbClr val="304371"/>
                </a:solidFill>
                <a:latin typeface="微软雅黑"/>
                <a:ea typeface="微软雅黑"/>
              </a:rPr>
              <a:t>结果展示分析</a:t>
            </a:r>
          </a:p>
        </p:txBody>
      </p:sp>
      <p:sp>
        <p:nvSpPr>
          <p:cNvPr id="37" name="矩形 36">
            <a:extLst>
              <a:ext uri="{FF2B5EF4-FFF2-40B4-BE49-F238E27FC236}">
                <a16:creationId xmlns:a16="http://schemas.microsoft.com/office/drawing/2014/main" id="{5F2AA85D-3AF6-486F-89E6-03F3198235C7}"/>
              </a:ext>
            </a:extLst>
          </p:cNvPr>
          <p:cNvSpPr/>
          <p:nvPr/>
        </p:nvSpPr>
        <p:spPr>
          <a:xfrm>
            <a:off x="5760478" y="3967325"/>
            <a:ext cx="1374094" cy="246221"/>
          </a:xfrm>
          <a:prstGeom prst="rect">
            <a:avLst/>
          </a:prstGeom>
        </p:spPr>
        <p:txBody>
          <a:bodyPr wrap="none">
            <a:spAutoFit/>
          </a:bodyPr>
          <a:lstStyle/>
          <a:p>
            <a:pPr defTabSz="685800" fontAlgn="base">
              <a:spcBef>
                <a:spcPct val="0"/>
              </a:spcBef>
              <a:spcAft>
                <a:spcPct val="0"/>
              </a:spcAft>
              <a:defRPr/>
            </a:pPr>
            <a:r>
              <a:rPr lang="en-US" altLang="zh-CN" sz="1000" dirty="0">
                <a:solidFill>
                  <a:prstClr val="black">
                    <a:lumMod val="95000"/>
                    <a:lumOff val="5000"/>
                  </a:prstClr>
                </a:solidFill>
                <a:latin typeface="Calibri Light" panose="020F0302020204030204" pitchFamily="34" charset="0"/>
                <a:ea typeface="方正兰亭黑_GBK"/>
              </a:rPr>
              <a:t>Results display analysis</a:t>
            </a:r>
          </a:p>
        </p:txBody>
      </p:sp>
      <p:sp>
        <p:nvSpPr>
          <p:cNvPr id="55" name="圆角矩形 29">
            <a:extLst>
              <a:ext uri="{FF2B5EF4-FFF2-40B4-BE49-F238E27FC236}">
                <a16:creationId xmlns:a16="http://schemas.microsoft.com/office/drawing/2014/main" id="{E6E06DD3-259C-49BB-9384-BB88F23F7F81}"/>
              </a:ext>
            </a:extLst>
          </p:cNvPr>
          <p:cNvSpPr/>
          <p:nvPr/>
        </p:nvSpPr>
        <p:spPr bwMode="auto">
          <a:xfrm>
            <a:off x="5601607" y="3614310"/>
            <a:ext cx="3560951" cy="557136"/>
          </a:xfrm>
          <a:prstGeom prst="roundRect">
            <a:avLst>
              <a:gd name="adj" fmla="val 50000"/>
            </a:avLst>
          </a:prstGeom>
          <a:noFill/>
          <a:ln w="9525" cap="flat" cmpd="sng" algn="ctr">
            <a:solidFill>
              <a:srgbClr val="314865"/>
            </a:solidFill>
            <a:prstDash val="solid"/>
            <a:round/>
            <a:headEnd type="none" w="med" len="med"/>
            <a:tailEnd type="none" w="med" len="med"/>
          </a:ln>
          <a:effectLst/>
          <a:extLst/>
        </p:spPr>
        <p:txBody>
          <a:bodyPr vert="horz" wrap="square" lIns="81614" tIns="40807" rIns="81614" bIns="40807" numCol="1" rtlCol="0" anchor="t" anchorCtr="0" compatLnSpc="1">
            <a:prstTxWarp prst="textNoShape">
              <a:avLst/>
            </a:prstTxWarp>
          </a:bodyPr>
          <a:lstStyle/>
          <a:p>
            <a:pPr defTabSz="816143"/>
            <a:endParaRPr lang="zh-CN" altLang="en-US">
              <a:solidFill>
                <a:schemeClr val="bg2">
                  <a:lumMod val="25000"/>
                </a:schemeClr>
              </a:solidFill>
            </a:endParaRPr>
          </a:p>
        </p:txBody>
      </p:sp>
      <p:sp>
        <p:nvSpPr>
          <p:cNvPr id="39" name="文本框 6">
            <a:extLst>
              <a:ext uri="{FF2B5EF4-FFF2-40B4-BE49-F238E27FC236}">
                <a16:creationId xmlns:a16="http://schemas.microsoft.com/office/drawing/2014/main" id="{96732FEC-B426-4D96-AD66-D8BB15A64D7B}"/>
              </a:ext>
            </a:extLst>
          </p:cNvPr>
          <p:cNvSpPr txBox="1">
            <a:spLocks noChangeArrowheads="1"/>
          </p:cNvSpPr>
          <p:nvPr/>
        </p:nvSpPr>
        <p:spPr bwMode="auto">
          <a:xfrm>
            <a:off x="5720375" y="4615530"/>
            <a:ext cx="315711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defTabSz="685800" fontAlgn="base">
              <a:spcBef>
                <a:spcPct val="0"/>
              </a:spcBef>
              <a:spcAft>
                <a:spcPct val="0"/>
              </a:spcAft>
              <a:defRPr/>
            </a:pPr>
            <a:r>
              <a:rPr lang="zh-CN" altLang="en-US" sz="2400" dirty="0">
                <a:solidFill>
                  <a:srgbClr val="304371"/>
                </a:solidFill>
                <a:latin typeface="微软雅黑"/>
                <a:ea typeface="微软雅黑"/>
              </a:rPr>
              <a:t>总结展望</a:t>
            </a:r>
          </a:p>
        </p:txBody>
      </p:sp>
      <p:sp>
        <p:nvSpPr>
          <p:cNvPr id="40" name="矩形 39">
            <a:extLst>
              <a:ext uri="{FF2B5EF4-FFF2-40B4-BE49-F238E27FC236}">
                <a16:creationId xmlns:a16="http://schemas.microsoft.com/office/drawing/2014/main" id="{309C5E58-6D64-4D7A-8313-600ADFE8E8F9}"/>
              </a:ext>
            </a:extLst>
          </p:cNvPr>
          <p:cNvSpPr/>
          <p:nvPr/>
        </p:nvSpPr>
        <p:spPr>
          <a:xfrm>
            <a:off x="5861891" y="4946779"/>
            <a:ext cx="1114408" cy="246221"/>
          </a:xfrm>
          <a:prstGeom prst="rect">
            <a:avLst/>
          </a:prstGeom>
        </p:spPr>
        <p:txBody>
          <a:bodyPr wrap="none">
            <a:spAutoFit/>
          </a:bodyPr>
          <a:lstStyle/>
          <a:p>
            <a:pPr defTabSz="685800" fontAlgn="base">
              <a:spcBef>
                <a:spcPct val="0"/>
              </a:spcBef>
              <a:spcAft>
                <a:spcPct val="0"/>
              </a:spcAft>
              <a:defRPr/>
            </a:pPr>
            <a:r>
              <a:rPr lang="en-US" altLang="zh-CN" sz="1000" dirty="0">
                <a:solidFill>
                  <a:prstClr val="black">
                    <a:lumMod val="95000"/>
                    <a:lumOff val="5000"/>
                  </a:prstClr>
                </a:solidFill>
                <a:latin typeface="Calibri Light" panose="020F0302020204030204" pitchFamily="34" charset="0"/>
                <a:ea typeface="方正兰亭黑_GBK"/>
              </a:rPr>
              <a:t>Summary Outlook</a:t>
            </a:r>
          </a:p>
        </p:txBody>
      </p:sp>
      <p:sp>
        <p:nvSpPr>
          <p:cNvPr id="56" name="圆角矩形 29">
            <a:extLst>
              <a:ext uri="{FF2B5EF4-FFF2-40B4-BE49-F238E27FC236}">
                <a16:creationId xmlns:a16="http://schemas.microsoft.com/office/drawing/2014/main" id="{78CAC02C-BAEC-4608-A984-A712A0067031}"/>
              </a:ext>
            </a:extLst>
          </p:cNvPr>
          <p:cNvSpPr/>
          <p:nvPr/>
        </p:nvSpPr>
        <p:spPr bwMode="auto">
          <a:xfrm>
            <a:off x="5570197" y="4643444"/>
            <a:ext cx="3592361" cy="557136"/>
          </a:xfrm>
          <a:prstGeom prst="roundRect">
            <a:avLst>
              <a:gd name="adj" fmla="val 50000"/>
            </a:avLst>
          </a:prstGeom>
          <a:noFill/>
          <a:ln w="9525" cap="flat" cmpd="sng" algn="ctr">
            <a:solidFill>
              <a:srgbClr val="314865"/>
            </a:solidFill>
            <a:prstDash val="solid"/>
            <a:round/>
            <a:headEnd type="none" w="med" len="med"/>
            <a:tailEnd type="none" w="med" len="med"/>
          </a:ln>
          <a:effectLst/>
          <a:extLst/>
        </p:spPr>
        <p:txBody>
          <a:bodyPr vert="horz" wrap="square" lIns="81614" tIns="40807" rIns="81614" bIns="40807" numCol="1" rtlCol="0" anchor="t" anchorCtr="0" compatLnSpc="1">
            <a:prstTxWarp prst="textNoShape">
              <a:avLst/>
            </a:prstTxWarp>
          </a:bodyPr>
          <a:lstStyle/>
          <a:p>
            <a:pPr defTabSz="816143"/>
            <a:endParaRPr lang="zh-CN" altLang="en-US">
              <a:solidFill>
                <a:schemeClr val="bg2">
                  <a:lumMod val="25000"/>
                </a:schemeClr>
              </a:solidFill>
            </a:endParaRPr>
          </a:p>
        </p:txBody>
      </p:sp>
    </p:spTree>
    <p:extLst>
      <p:ext uri="{BB962C8B-B14F-4D97-AF65-F5344CB8AC3E}">
        <p14:creationId xmlns:p14="http://schemas.microsoft.com/office/powerpoint/2010/main" val="10225407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06F2B7FD-256C-4115-8E70-42FD45155FC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536926" y="70350"/>
            <a:ext cx="6541314" cy="6402450"/>
          </a:xfrm>
          <a:prstGeom prst="rect">
            <a:avLst/>
          </a:prstGeom>
        </p:spPr>
      </p:pic>
      <p:grpSp>
        <p:nvGrpSpPr>
          <p:cNvPr id="8" name="组合 7">
            <a:extLst>
              <a:ext uri="{FF2B5EF4-FFF2-40B4-BE49-F238E27FC236}">
                <a16:creationId xmlns:a16="http://schemas.microsoft.com/office/drawing/2014/main" id="{4DFCFB74-7AD6-422B-9423-6F941E8690F8}"/>
              </a:ext>
            </a:extLst>
          </p:cNvPr>
          <p:cNvGrpSpPr/>
          <p:nvPr/>
        </p:nvGrpSpPr>
        <p:grpSpPr>
          <a:xfrm>
            <a:off x="650719" y="2646914"/>
            <a:ext cx="10390908" cy="1351879"/>
            <a:chOff x="1225147" y="3094165"/>
            <a:chExt cx="10390908" cy="1056566"/>
          </a:xfrm>
        </p:grpSpPr>
        <p:sp>
          <p:nvSpPr>
            <p:cNvPr id="9" name="文本框 8">
              <a:extLst>
                <a:ext uri="{FF2B5EF4-FFF2-40B4-BE49-F238E27FC236}">
                  <a16:creationId xmlns:a16="http://schemas.microsoft.com/office/drawing/2014/main" id="{A424C4BA-B24F-437D-BB9E-4FDAA7673179}"/>
                </a:ext>
              </a:extLst>
            </p:cNvPr>
            <p:cNvSpPr txBox="1"/>
            <p:nvPr/>
          </p:nvSpPr>
          <p:spPr>
            <a:xfrm>
              <a:off x="1225147" y="3244265"/>
              <a:ext cx="10390908" cy="601359"/>
            </a:xfrm>
            <a:prstGeom prst="rect">
              <a:avLst/>
            </a:prstGeom>
            <a:noFill/>
          </p:spPr>
          <p:txBody>
            <a:bodyPr wrap="square" rtlCol="0">
              <a:spAutoFit/>
              <a:scene3d>
                <a:camera prst="orthographicFront"/>
                <a:lightRig rig="threePt" dir="t"/>
              </a:scene3d>
              <a:sp3d contourW="12700"/>
            </a:bodyPr>
            <a:lstStyle/>
            <a:p>
              <a:pPr algn="ctr" defTabSz="685800" fontAlgn="base">
                <a:spcBef>
                  <a:spcPct val="0"/>
                </a:spcBef>
                <a:spcAft>
                  <a:spcPct val="0"/>
                </a:spcAft>
                <a:defRPr/>
              </a:pPr>
              <a:r>
                <a:rPr lang="zh-CN" altLang="en-US" sz="4400" b="1" dirty="0">
                  <a:solidFill>
                    <a:srgbClr val="304371"/>
                  </a:solidFill>
                  <a:latin typeface="微软雅黑"/>
                </a:rPr>
                <a:t>总结展望</a:t>
              </a:r>
            </a:p>
          </p:txBody>
        </p:sp>
        <p:grpSp>
          <p:nvGrpSpPr>
            <p:cNvPr id="10" name="组合 9">
              <a:extLst>
                <a:ext uri="{FF2B5EF4-FFF2-40B4-BE49-F238E27FC236}">
                  <a16:creationId xmlns:a16="http://schemas.microsoft.com/office/drawing/2014/main" id="{73251FCB-8F1E-4448-B379-E7FE53262D3A}"/>
                </a:ext>
              </a:extLst>
            </p:cNvPr>
            <p:cNvGrpSpPr/>
            <p:nvPr/>
          </p:nvGrpSpPr>
          <p:grpSpPr>
            <a:xfrm>
              <a:off x="1225147" y="3094165"/>
              <a:ext cx="10390908" cy="1056566"/>
              <a:chOff x="1843670" y="2436636"/>
              <a:chExt cx="5611206" cy="1172474"/>
            </a:xfrm>
          </p:grpSpPr>
          <p:cxnSp>
            <p:nvCxnSpPr>
              <p:cNvPr id="11" name="直接连接符 10">
                <a:extLst>
                  <a:ext uri="{FF2B5EF4-FFF2-40B4-BE49-F238E27FC236}">
                    <a16:creationId xmlns:a16="http://schemas.microsoft.com/office/drawing/2014/main" id="{07AECA9C-6CF9-440E-90D6-B12FA3D1505F}"/>
                  </a:ext>
                </a:extLst>
              </p:cNvPr>
              <p:cNvCxnSpPr/>
              <p:nvPr/>
            </p:nvCxnSpPr>
            <p:spPr>
              <a:xfrm>
                <a:off x="1843670" y="2436636"/>
                <a:ext cx="5569528" cy="0"/>
              </a:xfrm>
              <a:prstGeom prst="line">
                <a:avLst/>
              </a:prstGeom>
              <a:noFill/>
              <a:ln w="12700" cap="flat" cmpd="sng" algn="ctr">
                <a:solidFill>
                  <a:srgbClr val="304371"/>
                </a:solidFill>
                <a:prstDash val="solid"/>
                <a:miter lim="800000"/>
              </a:ln>
              <a:effectLst/>
            </p:spPr>
          </p:cxnSp>
          <p:cxnSp>
            <p:nvCxnSpPr>
              <p:cNvPr id="12" name="直接连接符 11">
                <a:extLst>
                  <a:ext uri="{FF2B5EF4-FFF2-40B4-BE49-F238E27FC236}">
                    <a16:creationId xmlns:a16="http://schemas.microsoft.com/office/drawing/2014/main" id="{60CC971D-AD9F-44AF-A5A2-57B8661EECA5}"/>
                  </a:ext>
                </a:extLst>
              </p:cNvPr>
              <p:cNvCxnSpPr/>
              <p:nvPr/>
            </p:nvCxnSpPr>
            <p:spPr>
              <a:xfrm>
                <a:off x="1885348" y="3609110"/>
                <a:ext cx="5569528" cy="0"/>
              </a:xfrm>
              <a:prstGeom prst="line">
                <a:avLst/>
              </a:prstGeom>
              <a:noFill/>
              <a:ln w="12700" cap="flat" cmpd="sng" algn="ctr">
                <a:solidFill>
                  <a:srgbClr val="304371"/>
                </a:solidFill>
                <a:prstDash val="solid"/>
                <a:miter lim="800000"/>
              </a:ln>
              <a:effectLst/>
            </p:spPr>
          </p:cxnSp>
        </p:grpSp>
      </p:grpSp>
      <p:sp>
        <p:nvSpPr>
          <p:cNvPr id="13" name="文本框 12">
            <a:extLst>
              <a:ext uri="{FF2B5EF4-FFF2-40B4-BE49-F238E27FC236}">
                <a16:creationId xmlns:a16="http://schemas.microsoft.com/office/drawing/2014/main" id="{4BF62025-1A21-4AE2-B228-1D2357A7AB92}"/>
              </a:ext>
            </a:extLst>
          </p:cNvPr>
          <p:cNvSpPr txBox="1"/>
          <p:nvPr/>
        </p:nvSpPr>
        <p:spPr>
          <a:xfrm>
            <a:off x="3209053" y="3559384"/>
            <a:ext cx="5197059" cy="369332"/>
          </a:xfrm>
          <a:prstGeom prst="rect">
            <a:avLst/>
          </a:prstGeom>
          <a:noFill/>
        </p:spPr>
        <p:txBody>
          <a:bodyPr wrap="square" rtlCol="0">
            <a:spAutoFit/>
          </a:bodyPr>
          <a:lstStyle/>
          <a:p>
            <a:pPr algn="ctr"/>
            <a:r>
              <a:rPr lang="en-US" altLang="zh-CN" dirty="0"/>
              <a:t>Summary Outlook</a:t>
            </a:r>
            <a:endParaRPr lang="zh-CN" altLang="en-US" dirty="0">
              <a:solidFill>
                <a:schemeClr val="tx2">
                  <a:lumMod val="75000"/>
                  <a:lumOff val="25000"/>
                </a:schemeClr>
              </a:solidFill>
            </a:endParaRPr>
          </a:p>
        </p:txBody>
      </p:sp>
      <p:sp>
        <p:nvSpPr>
          <p:cNvPr id="15" name="矩形: 圆角 14">
            <a:extLst>
              <a:ext uri="{FF2B5EF4-FFF2-40B4-BE49-F238E27FC236}">
                <a16:creationId xmlns:a16="http://schemas.microsoft.com/office/drawing/2014/main" id="{3D6BBAA2-1ED8-4FB5-8BE4-E59802204E57}"/>
              </a:ext>
            </a:extLst>
          </p:cNvPr>
          <p:cNvSpPr/>
          <p:nvPr/>
        </p:nvSpPr>
        <p:spPr>
          <a:xfrm>
            <a:off x="5191221" y="4319103"/>
            <a:ext cx="1387083" cy="304884"/>
          </a:xfrm>
          <a:prstGeom prst="roundRect">
            <a:avLst>
              <a:gd name="adj" fmla="val 50000"/>
            </a:avLst>
          </a:prstGeom>
          <a:solidFill>
            <a:srgbClr val="304371"/>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prstClr val="white"/>
                </a:solidFill>
                <a:effectLst/>
                <a:uLnTx/>
                <a:uFillTx/>
                <a:latin typeface="Calibri Light"/>
                <a:ea typeface="微软雅黑 Light"/>
                <a:cs typeface="+mn-cs"/>
              </a:rPr>
              <a:t>第四部分</a:t>
            </a:r>
          </a:p>
        </p:txBody>
      </p:sp>
      <p:sp>
        <p:nvSpPr>
          <p:cNvPr id="26" name="圆角矩形 10">
            <a:extLst>
              <a:ext uri="{FF2B5EF4-FFF2-40B4-BE49-F238E27FC236}">
                <a16:creationId xmlns:a16="http://schemas.microsoft.com/office/drawing/2014/main" id="{57E3CA63-3383-442F-9BE3-FDDA00BD2217}"/>
              </a:ext>
            </a:extLst>
          </p:cNvPr>
          <p:cNvSpPr>
            <a:spLocks noChangeArrowheads="1"/>
          </p:cNvSpPr>
          <p:nvPr/>
        </p:nvSpPr>
        <p:spPr bwMode="auto">
          <a:xfrm>
            <a:off x="5187653" y="986208"/>
            <a:ext cx="1375508" cy="1300497"/>
          </a:xfrm>
          <a:prstGeom prst="roundRect">
            <a:avLst>
              <a:gd name="adj" fmla="val 16667"/>
            </a:avLst>
          </a:prstGeom>
          <a:solidFill>
            <a:schemeClr val="tx2">
              <a:lumMod val="75000"/>
              <a:lumOff val="25000"/>
            </a:schemeClr>
          </a:solidFill>
          <a:ln>
            <a:noFill/>
          </a:ln>
          <a:extLst>
            <a:ext uri="{91240B29-F687-4F45-9708-019B960494DF}">
              <a14:hiddenLine xmlns:a14="http://schemas.microsoft.com/office/drawing/2010/main" w="9525" algn="ctr">
                <a:solidFill>
                  <a:srgbClr val="000000"/>
                </a:solidFill>
                <a:round/>
                <a:headEnd/>
                <a:tailEnd/>
              </a14:hiddenLine>
            </a:ext>
          </a:extLst>
        </p:spPr>
        <p:txBody>
          <a:bodyPr/>
          <a:lstStyle>
            <a:lvl1pPr>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accent1"/>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685800" fontAlgn="base">
              <a:spcBef>
                <a:spcPct val="0"/>
              </a:spcBef>
              <a:spcAft>
                <a:spcPct val="0"/>
              </a:spcAft>
              <a:defRPr/>
            </a:pPr>
            <a:r>
              <a:rPr lang="zh-CN" altLang="en-US" sz="1800" dirty="0">
                <a:solidFill>
                  <a:srgbClr val="304371"/>
                </a:solidFill>
                <a:latin typeface="微软雅黑"/>
                <a:ea typeface="微软雅黑"/>
              </a:rPr>
              <a:t>进度安排与预期成果</a:t>
            </a:r>
          </a:p>
        </p:txBody>
      </p:sp>
      <p:sp>
        <p:nvSpPr>
          <p:cNvPr id="14" name="Freeform 11">
            <a:extLst>
              <a:ext uri="{FF2B5EF4-FFF2-40B4-BE49-F238E27FC236}">
                <a16:creationId xmlns:a16="http://schemas.microsoft.com/office/drawing/2014/main" id="{5D06A265-AA5A-4351-90C0-312D5F25F27A}"/>
              </a:ext>
            </a:extLst>
          </p:cNvPr>
          <p:cNvSpPr>
            <a:spLocks noEditPoints="1"/>
          </p:cNvSpPr>
          <p:nvPr/>
        </p:nvSpPr>
        <p:spPr bwMode="auto">
          <a:xfrm>
            <a:off x="5453810" y="1243778"/>
            <a:ext cx="849430" cy="735147"/>
          </a:xfrm>
          <a:custGeom>
            <a:avLst/>
            <a:gdLst>
              <a:gd name="T0" fmla="*/ 2147483646 w 948"/>
              <a:gd name="T1" fmla="*/ 2147483646 h 810"/>
              <a:gd name="T2" fmla="*/ 2147483646 w 948"/>
              <a:gd name="T3" fmla="*/ 2147483646 h 810"/>
              <a:gd name="T4" fmla="*/ 2147483646 w 948"/>
              <a:gd name="T5" fmla="*/ 2147483646 h 810"/>
              <a:gd name="T6" fmla="*/ 2147483646 w 948"/>
              <a:gd name="T7" fmla="*/ 2147483646 h 810"/>
              <a:gd name="T8" fmla="*/ 2147483646 w 948"/>
              <a:gd name="T9" fmla="*/ 2147483646 h 810"/>
              <a:gd name="T10" fmla="*/ 2147483646 w 948"/>
              <a:gd name="T11" fmla="*/ 2147483646 h 810"/>
              <a:gd name="T12" fmla="*/ 2147483646 w 948"/>
              <a:gd name="T13" fmla="*/ 2147483646 h 810"/>
              <a:gd name="T14" fmla="*/ 2147483646 w 948"/>
              <a:gd name="T15" fmla="*/ 2147483646 h 810"/>
              <a:gd name="T16" fmla="*/ 2147483646 w 948"/>
              <a:gd name="T17" fmla="*/ 2147483646 h 810"/>
              <a:gd name="T18" fmla="*/ 2147483646 w 948"/>
              <a:gd name="T19" fmla="*/ 2147483646 h 810"/>
              <a:gd name="T20" fmla="*/ 2147483646 w 948"/>
              <a:gd name="T21" fmla="*/ 2147483646 h 810"/>
              <a:gd name="T22" fmla="*/ 2147483646 w 948"/>
              <a:gd name="T23" fmla="*/ 2147483646 h 810"/>
              <a:gd name="T24" fmla="*/ 2147483646 w 948"/>
              <a:gd name="T25" fmla="*/ 2147483646 h 810"/>
              <a:gd name="T26" fmla="*/ 2147483646 w 948"/>
              <a:gd name="T27" fmla="*/ 2147483646 h 810"/>
              <a:gd name="T28" fmla="*/ 2147483646 w 948"/>
              <a:gd name="T29" fmla="*/ 2147483646 h 810"/>
              <a:gd name="T30" fmla="*/ 2147483646 w 948"/>
              <a:gd name="T31" fmla="*/ 2147483646 h 810"/>
              <a:gd name="T32" fmla="*/ 2147483646 w 948"/>
              <a:gd name="T33" fmla="*/ 2147483646 h 810"/>
              <a:gd name="T34" fmla="*/ 2147483646 w 948"/>
              <a:gd name="T35" fmla="*/ 2147483646 h 810"/>
              <a:gd name="T36" fmla="*/ 2147483646 w 948"/>
              <a:gd name="T37" fmla="*/ 2147483646 h 810"/>
              <a:gd name="T38" fmla="*/ 2147483646 w 948"/>
              <a:gd name="T39" fmla="*/ 2147483646 h 810"/>
              <a:gd name="T40" fmla="*/ 2147483646 w 948"/>
              <a:gd name="T41" fmla="*/ 2147483646 h 810"/>
              <a:gd name="T42" fmla="*/ 2147483646 w 948"/>
              <a:gd name="T43" fmla="*/ 2147483646 h 810"/>
              <a:gd name="T44" fmla="*/ 2147483646 w 948"/>
              <a:gd name="T45" fmla="*/ 2147483646 h 810"/>
              <a:gd name="T46" fmla="*/ 2147483646 w 948"/>
              <a:gd name="T47" fmla="*/ 2147483646 h 810"/>
              <a:gd name="T48" fmla="*/ 2147483646 w 948"/>
              <a:gd name="T49" fmla="*/ 2147483646 h 810"/>
              <a:gd name="T50" fmla="*/ 2147483646 w 948"/>
              <a:gd name="T51" fmla="*/ 2147483646 h 810"/>
              <a:gd name="T52" fmla="*/ 2147483646 w 948"/>
              <a:gd name="T53" fmla="*/ 2147483646 h 810"/>
              <a:gd name="T54" fmla="*/ 2147483646 w 948"/>
              <a:gd name="T55" fmla="*/ 2147483646 h 810"/>
              <a:gd name="T56" fmla="*/ 2147483646 w 948"/>
              <a:gd name="T57" fmla="*/ 2147483646 h 810"/>
              <a:gd name="T58" fmla="*/ 2147483646 w 948"/>
              <a:gd name="T59" fmla="*/ 2147483646 h 810"/>
              <a:gd name="T60" fmla="*/ 2147483646 w 948"/>
              <a:gd name="T61" fmla="*/ 2147483646 h 810"/>
              <a:gd name="T62" fmla="*/ 2147483646 w 948"/>
              <a:gd name="T63" fmla="*/ 2147483646 h 810"/>
              <a:gd name="T64" fmla="*/ 2147483646 w 948"/>
              <a:gd name="T65" fmla="*/ 2147483646 h 810"/>
              <a:gd name="T66" fmla="*/ 2147483646 w 948"/>
              <a:gd name="T67" fmla="*/ 2147483646 h 810"/>
              <a:gd name="T68" fmla="*/ 2147483646 w 948"/>
              <a:gd name="T69" fmla="*/ 2147483646 h 810"/>
              <a:gd name="T70" fmla="*/ 2147483646 w 948"/>
              <a:gd name="T71" fmla="*/ 2147483646 h 810"/>
              <a:gd name="T72" fmla="*/ 2147483646 w 948"/>
              <a:gd name="T73" fmla="*/ 2147483646 h 810"/>
              <a:gd name="T74" fmla="*/ 2147483646 w 948"/>
              <a:gd name="T75" fmla="*/ 2147483646 h 810"/>
              <a:gd name="T76" fmla="*/ 2147483646 w 948"/>
              <a:gd name="T77" fmla="*/ 2147483646 h 810"/>
              <a:gd name="T78" fmla="*/ 2147483646 w 948"/>
              <a:gd name="T79" fmla="*/ 2147483646 h 810"/>
              <a:gd name="T80" fmla="*/ 2147483646 w 948"/>
              <a:gd name="T81" fmla="*/ 2147483646 h 810"/>
              <a:gd name="T82" fmla="*/ 2147483646 w 948"/>
              <a:gd name="T83" fmla="*/ 2147483646 h 810"/>
              <a:gd name="T84" fmla="*/ 2147483646 w 948"/>
              <a:gd name="T85" fmla="*/ 2147483646 h 810"/>
              <a:gd name="T86" fmla="*/ 2147483646 w 948"/>
              <a:gd name="T87" fmla="*/ 2147483646 h 810"/>
              <a:gd name="T88" fmla="*/ 2147483646 w 948"/>
              <a:gd name="T89" fmla="*/ 2147483646 h 810"/>
              <a:gd name="T90" fmla="*/ 2147483646 w 948"/>
              <a:gd name="T91" fmla="*/ 2147483646 h 810"/>
              <a:gd name="T92" fmla="*/ 2147483646 w 948"/>
              <a:gd name="T93" fmla="*/ 2147483646 h 810"/>
              <a:gd name="T94" fmla="*/ 2147483646 w 948"/>
              <a:gd name="T95" fmla="*/ 2147483646 h 810"/>
              <a:gd name="T96" fmla="*/ 2147483646 w 948"/>
              <a:gd name="T97" fmla="*/ 2147483646 h 810"/>
              <a:gd name="T98" fmla="*/ 2147483646 w 948"/>
              <a:gd name="T99" fmla="*/ 2147483646 h 810"/>
              <a:gd name="T100" fmla="*/ 2147483646 w 948"/>
              <a:gd name="T101" fmla="*/ 2147483646 h 810"/>
              <a:gd name="T102" fmla="*/ 2147483646 w 948"/>
              <a:gd name="T103" fmla="*/ 2147483646 h 810"/>
              <a:gd name="T104" fmla="*/ 2147483646 w 948"/>
              <a:gd name="T105" fmla="*/ 2147483646 h 810"/>
              <a:gd name="T106" fmla="*/ 2147483646 w 948"/>
              <a:gd name="T107" fmla="*/ 2147483646 h 810"/>
              <a:gd name="T108" fmla="*/ 2147483646 w 948"/>
              <a:gd name="T109" fmla="*/ 2147483646 h 810"/>
              <a:gd name="T110" fmla="*/ 2147483646 w 948"/>
              <a:gd name="T111" fmla="*/ 2147483646 h 810"/>
              <a:gd name="T112" fmla="*/ 2147483646 w 948"/>
              <a:gd name="T113" fmla="*/ 2147483646 h 810"/>
              <a:gd name="T114" fmla="*/ 2147483646 w 948"/>
              <a:gd name="T115" fmla="*/ 2147483646 h 810"/>
              <a:gd name="T116" fmla="*/ 2147483646 w 948"/>
              <a:gd name="T117" fmla="*/ 2147483646 h 810"/>
              <a:gd name="T118" fmla="*/ 2147483646 w 948"/>
              <a:gd name="T119" fmla="*/ 2147483646 h 81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48" h="810">
                <a:moveTo>
                  <a:pt x="588" y="151"/>
                </a:moveTo>
                <a:cubicBezTo>
                  <a:pt x="588" y="151"/>
                  <a:pt x="588" y="152"/>
                  <a:pt x="588" y="152"/>
                </a:cubicBezTo>
                <a:cubicBezTo>
                  <a:pt x="588" y="153"/>
                  <a:pt x="589" y="154"/>
                  <a:pt x="589" y="155"/>
                </a:cubicBezTo>
                <a:cubicBezTo>
                  <a:pt x="589" y="156"/>
                  <a:pt x="589" y="156"/>
                  <a:pt x="589" y="157"/>
                </a:cubicBezTo>
                <a:cubicBezTo>
                  <a:pt x="589" y="158"/>
                  <a:pt x="589" y="159"/>
                  <a:pt x="589" y="161"/>
                </a:cubicBezTo>
                <a:cubicBezTo>
                  <a:pt x="589" y="161"/>
                  <a:pt x="589" y="161"/>
                  <a:pt x="589" y="161"/>
                </a:cubicBezTo>
                <a:cubicBezTo>
                  <a:pt x="589" y="162"/>
                  <a:pt x="589" y="164"/>
                  <a:pt x="589" y="165"/>
                </a:cubicBezTo>
                <a:cubicBezTo>
                  <a:pt x="589" y="165"/>
                  <a:pt x="589" y="166"/>
                  <a:pt x="589" y="166"/>
                </a:cubicBezTo>
                <a:cubicBezTo>
                  <a:pt x="589" y="167"/>
                  <a:pt x="589" y="168"/>
                  <a:pt x="589" y="169"/>
                </a:cubicBezTo>
                <a:cubicBezTo>
                  <a:pt x="589" y="170"/>
                  <a:pt x="589" y="170"/>
                  <a:pt x="589" y="171"/>
                </a:cubicBezTo>
                <a:cubicBezTo>
                  <a:pt x="588" y="178"/>
                  <a:pt x="586" y="185"/>
                  <a:pt x="584" y="191"/>
                </a:cubicBezTo>
                <a:cubicBezTo>
                  <a:pt x="584" y="192"/>
                  <a:pt x="583" y="193"/>
                  <a:pt x="583" y="194"/>
                </a:cubicBezTo>
                <a:cubicBezTo>
                  <a:pt x="583" y="195"/>
                  <a:pt x="583" y="195"/>
                  <a:pt x="583" y="195"/>
                </a:cubicBezTo>
                <a:cubicBezTo>
                  <a:pt x="583" y="196"/>
                  <a:pt x="582" y="197"/>
                  <a:pt x="582" y="198"/>
                </a:cubicBezTo>
                <a:cubicBezTo>
                  <a:pt x="582" y="198"/>
                  <a:pt x="582" y="198"/>
                  <a:pt x="582" y="198"/>
                </a:cubicBezTo>
                <a:cubicBezTo>
                  <a:pt x="580" y="201"/>
                  <a:pt x="579" y="204"/>
                  <a:pt x="577" y="207"/>
                </a:cubicBezTo>
                <a:cubicBezTo>
                  <a:pt x="577" y="207"/>
                  <a:pt x="577" y="207"/>
                  <a:pt x="577" y="208"/>
                </a:cubicBezTo>
                <a:cubicBezTo>
                  <a:pt x="577" y="208"/>
                  <a:pt x="576" y="209"/>
                  <a:pt x="575" y="210"/>
                </a:cubicBezTo>
                <a:cubicBezTo>
                  <a:pt x="575" y="210"/>
                  <a:pt x="575" y="211"/>
                  <a:pt x="575" y="211"/>
                </a:cubicBezTo>
                <a:cubicBezTo>
                  <a:pt x="573" y="215"/>
                  <a:pt x="570" y="218"/>
                  <a:pt x="567" y="222"/>
                </a:cubicBezTo>
                <a:cubicBezTo>
                  <a:pt x="567" y="222"/>
                  <a:pt x="567" y="222"/>
                  <a:pt x="567" y="222"/>
                </a:cubicBezTo>
                <a:cubicBezTo>
                  <a:pt x="566" y="223"/>
                  <a:pt x="566" y="224"/>
                  <a:pt x="565" y="224"/>
                </a:cubicBezTo>
                <a:cubicBezTo>
                  <a:pt x="565" y="224"/>
                  <a:pt x="565" y="225"/>
                  <a:pt x="565" y="225"/>
                </a:cubicBezTo>
                <a:cubicBezTo>
                  <a:pt x="562" y="227"/>
                  <a:pt x="560" y="230"/>
                  <a:pt x="558" y="232"/>
                </a:cubicBezTo>
                <a:cubicBezTo>
                  <a:pt x="558" y="232"/>
                  <a:pt x="557" y="232"/>
                  <a:pt x="557" y="232"/>
                </a:cubicBezTo>
                <a:cubicBezTo>
                  <a:pt x="557" y="233"/>
                  <a:pt x="556" y="233"/>
                  <a:pt x="555" y="234"/>
                </a:cubicBezTo>
                <a:cubicBezTo>
                  <a:pt x="555" y="234"/>
                  <a:pt x="555" y="234"/>
                  <a:pt x="554" y="234"/>
                </a:cubicBezTo>
                <a:cubicBezTo>
                  <a:pt x="554" y="235"/>
                  <a:pt x="553" y="236"/>
                  <a:pt x="552" y="236"/>
                </a:cubicBezTo>
                <a:cubicBezTo>
                  <a:pt x="547" y="240"/>
                  <a:pt x="543" y="243"/>
                  <a:pt x="537" y="246"/>
                </a:cubicBezTo>
                <a:cubicBezTo>
                  <a:pt x="536" y="246"/>
                  <a:pt x="535" y="247"/>
                  <a:pt x="534" y="247"/>
                </a:cubicBezTo>
                <a:cubicBezTo>
                  <a:pt x="533" y="247"/>
                  <a:pt x="533" y="248"/>
                  <a:pt x="532" y="248"/>
                </a:cubicBezTo>
                <a:cubicBezTo>
                  <a:pt x="532" y="248"/>
                  <a:pt x="531" y="249"/>
                  <a:pt x="530" y="249"/>
                </a:cubicBezTo>
                <a:cubicBezTo>
                  <a:pt x="529" y="249"/>
                  <a:pt x="529" y="249"/>
                  <a:pt x="528" y="249"/>
                </a:cubicBezTo>
                <a:cubicBezTo>
                  <a:pt x="527" y="250"/>
                  <a:pt x="526" y="250"/>
                  <a:pt x="525" y="251"/>
                </a:cubicBezTo>
                <a:cubicBezTo>
                  <a:pt x="525" y="251"/>
                  <a:pt x="525" y="251"/>
                  <a:pt x="525" y="251"/>
                </a:cubicBezTo>
                <a:cubicBezTo>
                  <a:pt x="523" y="251"/>
                  <a:pt x="522" y="252"/>
                  <a:pt x="520" y="252"/>
                </a:cubicBezTo>
                <a:cubicBezTo>
                  <a:pt x="520" y="252"/>
                  <a:pt x="520" y="252"/>
                  <a:pt x="519" y="252"/>
                </a:cubicBezTo>
                <a:cubicBezTo>
                  <a:pt x="518" y="253"/>
                  <a:pt x="517" y="253"/>
                  <a:pt x="516" y="253"/>
                </a:cubicBezTo>
                <a:cubicBezTo>
                  <a:pt x="516" y="253"/>
                  <a:pt x="515" y="253"/>
                  <a:pt x="515" y="253"/>
                </a:cubicBezTo>
                <a:cubicBezTo>
                  <a:pt x="514" y="254"/>
                  <a:pt x="512" y="254"/>
                  <a:pt x="511" y="254"/>
                </a:cubicBezTo>
                <a:cubicBezTo>
                  <a:pt x="509" y="254"/>
                  <a:pt x="508" y="255"/>
                  <a:pt x="506" y="255"/>
                </a:cubicBezTo>
                <a:cubicBezTo>
                  <a:pt x="506" y="255"/>
                  <a:pt x="506" y="255"/>
                  <a:pt x="505" y="255"/>
                </a:cubicBezTo>
                <a:cubicBezTo>
                  <a:pt x="504" y="255"/>
                  <a:pt x="503" y="255"/>
                  <a:pt x="502" y="255"/>
                </a:cubicBezTo>
                <a:cubicBezTo>
                  <a:pt x="502" y="255"/>
                  <a:pt x="501" y="255"/>
                  <a:pt x="501" y="255"/>
                </a:cubicBezTo>
                <a:cubicBezTo>
                  <a:pt x="499" y="255"/>
                  <a:pt x="498" y="255"/>
                  <a:pt x="496" y="255"/>
                </a:cubicBezTo>
                <a:cubicBezTo>
                  <a:pt x="496" y="255"/>
                  <a:pt x="496" y="255"/>
                  <a:pt x="496" y="255"/>
                </a:cubicBezTo>
                <a:cubicBezTo>
                  <a:pt x="495" y="255"/>
                  <a:pt x="494" y="255"/>
                  <a:pt x="492" y="255"/>
                </a:cubicBezTo>
                <a:cubicBezTo>
                  <a:pt x="492" y="255"/>
                  <a:pt x="491" y="255"/>
                  <a:pt x="491" y="255"/>
                </a:cubicBezTo>
                <a:cubicBezTo>
                  <a:pt x="490" y="255"/>
                  <a:pt x="489" y="255"/>
                  <a:pt x="488" y="255"/>
                </a:cubicBezTo>
                <a:cubicBezTo>
                  <a:pt x="488" y="255"/>
                  <a:pt x="487" y="255"/>
                  <a:pt x="487" y="255"/>
                </a:cubicBezTo>
                <a:cubicBezTo>
                  <a:pt x="485" y="255"/>
                  <a:pt x="484" y="255"/>
                  <a:pt x="483" y="255"/>
                </a:cubicBezTo>
                <a:cubicBezTo>
                  <a:pt x="477" y="254"/>
                  <a:pt x="471" y="253"/>
                  <a:pt x="466" y="251"/>
                </a:cubicBezTo>
                <a:cubicBezTo>
                  <a:pt x="465" y="250"/>
                  <a:pt x="464" y="250"/>
                  <a:pt x="463" y="250"/>
                </a:cubicBezTo>
                <a:cubicBezTo>
                  <a:pt x="463" y="250"/>
                  <a:pt x="462" y="250"/>
                  <a:pt x="462" y="249"/>
                </a:cubicBezTo>
                <a:cubicBezTo>
                  <a:pt x="461" y="249"/>
                  <a:pt x="460" y="249"/>
                  <a:pt x="459" y="248"/>
                </a:cubicBezTo>
                <a:cubicBezTo>
                  <a:pt x="459" y="248"/>
                  <a:pt x="459" y="248"/>
                  <a:pt x="459" y="248"/>
                </a:cubicBezTo>
                <a:cubicBezTo>
                  <a:pt x="456" y="247"/>
                  <a:pt x="453" y="245"/>
                  <a:pt x="450" y="244"/>
                </a:cubicBezTo>
                <a:cubicBezTo>
                  <a:pt x="450" y="244"/>
                  <a:pt x="450" y="244"/>
                  <a:pt x="450" y="244"/>
                </a:cubicBezTo>
                <a:cubicBezTo>
                  <a:pt x="449" y="243"/>
                  <a:pt x="448" y="243"/>
                  <a:pt x="447" y="242"/>
                </a:cubicBezTo>
                <a:cubicBezTo>
                  <a:pt x="447" y="242"/>
                  <a:pt x="447" y="242"/>
                  <a:pt x="446" y="242"/>
                </a:cubicBezTo>
                <a:cubicBezTo>
                  <a:pt x="443" y="239"/>
                  <a:pt x="439" y="237"/>
                  <a:pt x="436" y="234"/>
                </a:cubicBezTo>
                <a:cubicBezTo>
                  <a:pt x="435" y="234"/>
                  <a:pt x="435" y="234"/>
                  <a:pt x="435" y="234"/>
                </a:cubicBezTo>
                <a:cubicBezTo>
                  <a:pt x="434" y="233"/>
                  <a:pt x="434" y="232"/>
                  <a:pt x="433" y="232"/>
                </a:cubicBezTo>
                <a:cubicBezTo>
                  <a:pt x="433" y="231"/>
                  <a:pt x="433" y="231"/>
                  <a:pt x="432" y="231"/>
                </a:cubicBezTo>
                <a:cubicBezTo>
                  <a:pt x="430" y="229"/>
                  <a:pt x="428" y="227"/>
                  <a:pt x="425" y="224"/>
                </a:cubicBezTo>
                <a:cubicBezTo>
                  <a:pt x="425" y="224"/>
                  <a:pt x="425" y="224"/>
                  <a:pt x="425" y="224"/>
                </a:cubicBezTo>
                <a:cubicBezTo>
                  <a:pt x="425" y="223"/>
                  <a:pt x="424" y="222"/>
                  <a:pt x="423" y="222"/>
                </a:cubicBezTo>
                <a:cubicBezTo>
                  <a:pt x="423" y="221"/>
                  <a:pt x="423" y="221"/>
                  <a:pt x="423" y="221"/>
                </a:cubicBezTo>
                <a:cubicBezTo>
                  <a:pt x="422" y="220"/>
                  <a:pt x="421" y="219"/>
                  <a:pt x="421" y="218"/>
                </a:cubicBezTo>
                <a:cubicBezTo>
                  <a:pt x="417" y="213"/>
                  <a:pt x="413" y="207"/>
                  <a:pt x="410" y="200"/>
                </a:cubicBezTo>
                <a:cubicBezTo>
                  <a:pt x="410" y="200"/>
                  <a:pt x="410" y="199"/>
                  <a:pt x="409" y="199"/>
                </a:cubicBezTo>
                <a:cubicBezTo>
                  <a:pt x="409" y="198"/>
                  <a:pt x="409" y="197"/>
                  <a:pt x="408" y="196"/>
                </a:cubicBezTo>
                <a:cubicBezTo>
                  <a:pt x="408" y="196"/>
                  <a:pt x="408" y="195"/>
                  <a:pt x="408" y="195"/>
                </a:cubicBezTo>
                <a:cubicBezTo>
                  <a:pt x="407" y="194"/>
                  <a:pt x="407" y="193"/>
                  <a:pt x="407" y="191"/>
                </a:cubicBezTo>
                <a:cubicBezTo>
                  <a:pt x="406" y="191"/>
                  <a:pt x="406" y="191"/>
                  <a:pt x="406" y="191"/>
                </a:cubicBezTo>
                <a:cubicBezTo>
                  <a:pt x="406" y="190"/>
                  <a:pt x="406" y="188"/>
                  <a:pt x="405" y="187"/>
                </a:cubicBezTo>
                <a:cubicBezTo>
                  <a:pt x="405" y="187"/>
                  <a:pt x="405" y="186"/>
                  <a:pt x="405" y="186"/>
                </a:cubicBezTo>
                <a:cubicBezTo>
                  <a:pt x="405" y="185"/>
                  <a:pt x="404" y="184"/>
                  <a:pt x="404" y="183"/>
                </a:cubicBezTo>
                <a:cubicBezTo>
                  <a:pt x="404" y="182"/>
                  <a:pt x="404" y="182"/>
                  <a:pt x="404" y="181"/>
                </a:cubicBezTo>
                <a:cubicBezTo>
                  <a:pt x="404" y="180"/>
                  <a:pt x="403" y="179"/>
                  <a:pt x="403" y="177"/>
                </a:cubicBezTo>
                <a:cubicBezTo>
                  <a:pt x="403" y="176"/>
                  <a:pt x="403" y="174"/>
                  <a:pt x="402" y="173"/>
                </a:cubicBezTo>
                <a:cubicBezTo>
                  <a:pt x="402" y="173"/>
                  <a:pt x="402" y="172"/>
                  <a:pt x="402" y="172"/>
                </a:cubicBezTo>
                <a:cubicBezTo>
                  <a:pt x="402" y="171"/>
                  <a:pt x="402" y="170"/>
                  <a:pt x="402" y="169"/>
                </a:cubicBezTo>
                <a:cubicBezTo>
                  <a:pt x="402" y="168"/>
                  <a:pt x="402" y="168"/>
                  <a:pt x="402" y="167"/>
                </a:cubicBezTo>
                <a:cubicBezTo>
                  <a:pt x="402" y="166"/>
                  <a:pt x="402" y="164"/>
                  <a:pt x="402" y="163"/>
                </a:cubicBezTo>
                <a:cubicBezTo>
                  <a:pt x="402" y="163"/>
                  <a:pt x="402" y="163"/>
                  <a:pt x="402" y="163"/>
                </a:cubicBezTo>
                <a:cubicBezTo>
                  <a:pt x="402" y="161"/>
                  <a:pt x="402" y="160"/>
                  <a:pt x="402" y="159"/>
                </a:cubicBezTo>
                <a:cubicBezTo>
                  <a:pt x="402" y="158"/>
                  <a:pt x="402" y="158"/>
                  <a:pt x="402" y="157"/>
                </a:cubicBezTo>
                <a:cubicBezTo>
                  <a:pt x="402" y="156"/>
                  <a:pt x="402" y="156"/>
                  <a:pt x="402" y="155"/>
                </a:cubicBezTo>
                <a:cubicBezTo>
                  <a:pt x="402" y="154"/>
                  <a:pt x="402" y="154"/>
                  <a:pt x="402" y="153"/>
                </a:cubicBezTo>
                <a:cubicBezTo>
                  <a:pt x="402" y="152"/>
                  <a:pt x="402" y="151"/>
                  <a:pt x="403" y="149"/>
                </a:cubicBezTo>
                <a:cubicBezTo>
                  <a:pt x="403" y="149"/>
                  <a:pt x="403" y="149"/>
                  <a:pt x="403" y="149"/>
                </a:cubicBezTo>
                <a:cubicBezTo>
                  <a:pt x="403" y="143"/>
                  <a:pt x="405" y="138"/>
                  <a:pt x="406" y="132"/>
                </a:cubicBezTo>
                <a:cubicBezTo>
                  <a:pt x="407" y="131"/>
                  <a:pt x="407" y="130"/>
                  <a:pt x="408" y="129"/>
                </a:cubicBezTo>
                <a:cubicBezTo>
                  <a:pt x="408" y="129"/>
                  <a:pt x="408" y="129"/>
                  <a:pt x="408" y="129"/>
                </a:cubicBezTo>
                <a:cubicBezTo>
                  <a:pt x="408" y="128"/>
                  <a:pt x="409" y="127"/>
                  <a:pt x="409" y="126"/>
                </a:cubicBezTo>
                <a:cubicBezTo>
                  <a:pt x="409" y="126"/>
                  <a:pt x="409" y="126"/>
                  <a:pt x="409" y="126"/>
                </a:cubicBezTo>
                <a:cubicBezTo>
                  <a:pt x="410" y="123"/>
                  <a:pt x="412" y="120"/>
                  <a:pt x="413" y="117"/>
                </a:cubicBezTo>
                <a:cubicBezTo>
                  <a:pt x="413" y="117"/>
                  <a:pt x="414" y="116"/>
                  <a:pt x="414" y="116"/>
                </a:cubicBezTo>
                <a:cubicBezTo>
                  <a:pt x="414" y="115"/>
                  <a:pt x="415" y="114"/>
                  <a:pt x="415" y="114"/>
                </a:cubicBezTo>
                <a:cubicBezTo>
                  <a:pt x="415" y="113"/>
                  <a:pt x="415" y="113"/>
                  <a:pt x="416" y="113"/>
                </a:cubicBezTo>
                <a:cubicBezTo>
                  <a:pt x="418" y="109"/>
                  <a:pt x="420" y="106"/>
                  <a:pt x="423" y="102"/>
                </a:cubicBezTo>
                <a:cubicBezTo>
                  <a:pt x="423" y="102"/>
                  <a:pt x="423" y="102"/>
                  <a:pt x="424" y="102"/>
                </a:cubicBezTo>
                <a:cubicBezTo>
                  <a:pt x="424" y="101"/>
                  <a:pt x="425" y="100"/>
                  <a:pt x="426" y="99"/>
                </a:cubicBezTo>
                <a:cubicBezTo>
                  <a:pt x="426" y="99"/>
                  <a:pt x="426" y="99"/>
                  <a:pt x="426" y="99"/>
                </a:cubicBezTo>
                <a:cubicBezTo>
                  <a:pt x="428" y="97"/>
                  <a:pt x="431" y="94"/>
                  <a:pt x="433" y="92"/>
                </a:cubicBezTo>
                <a:cubicBezTo>
                  <a:pt x="433" y="92"/>
                  <a:pt x="433" y="92"/>
                  <a:pt x="433" y="92"/>
                </a:cubicBezTo>
                <a:cubicBezTo>
                  <a:pt x="434" y="91"/>
                  <a:pt x="435" y="90"/>
                  <a:pt x="436" y="90"/>
                </a:cubicBezTo>
                <a:cubicBezTo>
                  <a:pt x="436" y="90"/>
                  <a:pt x="436" y="89"/>
                  <a:pt x="436" y="89"/>
                </a:cubicBezTo>
                <a:cubicBezTo>
                  <a:pt x="437" y="89"/>
                  <a:pt x="438" y="88"/>
                  <a:pt x="439" y="87"/>
                </a:cubicBezTo>
                <a:cubicBezTo>
                  <a:pt x="443" y="84"/>
                  <a:pt x="448" y="81"/>
                  <a:pt x="453" y="78"/>
                </a:cubicBezTo>
                <a:cubicBezTo>
                  <a:pt x="454" y="78"/>
                  <a:pt x="456" y="77"/>
                  <a:pt x="457" y="77"/>
                </a:cubicBezTo>
                <a:cubicBezTo>
                  <a:pt x="457" y="76"/>
                  <a:pt x="458" y="76"/>
                  <a:pt x="458" y="76"/>
                </a:cubicBezTo>
                <a:cubicBezTo>
                  <a:pt x="459" y="76"/>
                  <a:pt x="460" y="75"/>
                  <a:pt x="461" y="75"/>
                </a:cubicBezTo>
                <a:cubicBezTo>
                  <a:pt x="461" y="75"/>
                  <a:pt x="462" y="74"/>
                  <a:pt x="462" y="74"/>
                </a:cubicBezTo>
                <a:cubicBezTo>
                  <a:pt x="463" y="74"/>
                  <a:pt x="465" y="73"/>
                  <a:pt x="466" y="73"/>
                </a:cubicBezTo>
                <a:cubicBezTo>
                  <a:pt x="466" y="73"/>
                  <a:pt x="466" y="73"/>
                  <a:pt x="466" y="73"/>
                </a:cubicBezTo>
                <a:cubicBezTo>
                  <a:pt x="467" y="72"/>
                  <a:pt x="469" y="72"/>
                  <a:pt x="470" y="72"/>
                </a:cubicBezTo>
                <a:cubicBezTo>
                  <a:pt x="471" y="72"/>
                  <a:pt x="471" y="71"/>
                  <a:pt x="471" y="71"/>
                </a:cubicBezTo>
                <a:cubicBezTo>
                  <a:pt x="472" y="71"/>
                  <a:pt x="473" y="71"/>
                  <a:pt x="474" y="71"/>
                </a:cubicBezTo>
                <a:cubicBezTo>
                  <a:pt x="475" y="71"/>
                  <a:pt x="475" y="70"/>
                  <a:pt x="476" y="70"/>
                </a:cubicBezTo>
                <a:cubicBezTo>
                  <a:pt x="477" y="70"/>
                  <a:pt x="479" y="70"/>
                  <a:pt x="480" y="70"/>
                </a:cubicBezTo>
                <a:cubicBezTo>
                  <a:pt x="481" y="69"/>
                  <a:pt x="483" y="69"/>
                  <a:pt x="484" y="69"/>
                </a:cubicBezTo>
                <a:cubicBezTo>
                  <a:pt x="485" y="69"/>
                  <a:pt x="485" y="69"/>
                  <a:pt x="486" y="69"/>
                </a:cubicBezTo>
                <a:cubicBezTo>
                  <a:pt x="487" y="69"/>
                  <a:pt x="488" y="69"/>
                  <a:pt x="489" y="69"/>
                </a:cubicBezTo>
                <a:cubicBezTo>
                  <a:pt x="489" y="68"/>
                  <a:pt x="490" y="68"/>
                  <a:pt x="490" y="68"/>
                </a:cubicBezTo>
                <a:cubicBezTo>
                  <a:pt x="491" y="68"/>
                  <a:pt x="493" y="68"/>
                  <a:pt x="494" y="68"/>
                </a:cubicBezTo>
                <a:cubicBezTo>
                  <a:pt x="494" y="68"/>
                  <a:pt x="494" y="68"/>
                  <a:pt x="495" y="68"/>
                </a:cubicBezTo>
                <a:cubicBezTo>
                  <a:pt x="496" y="68"/>
                  <a:pt x="497" y="68"/>
                  <a:pt x="498" y="68"/>
                </a:cubicBezTo>
                <a:cubicBezTo>
                  <a:pt x="499" y="68"/>
                  <a:pt x="499" y="68"/>
                  <a:pt x="500" y="68"/>
                </a:cubicBezTo>
                <a:cubicBezTo>
                  <a:pt x="501" y="68"/>
                  <a:pt x="502" y="68"/>
                  <a:pt x="503" y="69"/>
                </a:cubicBezTo>
                <a:cubicBezTo>
                  <a:pt x="503" y="69"/>
                  <a:pt x="504" y="69"/>
                  <a:pt x="504" y="69"/>
                </a:cubicBezTo>
                <a:cubicBezTo>
                  <a:pt x="505" y="69"/>
                  <a:pt x="507" y="69"/>
                  <a:pt x="508" y="69"/>
                </a:cubicBezTo>
                <a:cubicBezTo>
                  <a:pt x="514" y="70"/>
                  <a:pt x="519" y="71"/>
                  <a:pt x="525" y="73"/>
                </a:cubicBezTo>
                <a:cubicBezTo>
                  <a:pt x="526" y="73"/>
                  <a:pt x="527" y="74"/>
                  <a:pt x="528" y="74"/>
                </a:cubicBezTo>
                <a:cubicBezTo>
                  <a:pt x="528" y="74"/>
                  <a:pt x="528" y="74"/>
                  <a:pt x="528" y="74"/>
                </a:cubicBezTo>
                <a:cubicBezTo>
                  <a:pt x="529" y="75"/>
                  <a:pt x="530" y="75"/>
                  <a:pt x="531" y="75"/>
                </a:cubicBezTo>
                <a:cubicBezTo>
                  <a:pt x="531" y="75"/>
                  <a:pt x="532" y="76"/>
                  <a:pt x="532" y="76"/>
                </a:cubicBezTo>
                <a:cubicBezTo>
                  <a:pt x="535" y="77"/>
                  <a:pt x="538" y="78"/>
                  <a:pt x="541" y="80"/>
                </a:cubicBezTo>
                <a:cubicBezTo>
                  <a:pt x="541" y="80"/>
                  <a:pt x="541" y="80"/>
                  <a:pt x="541" y="80"/>
                </a:cubicBezTo>
                <a:cubicBezTo>
                  <a:pt x="542" y="81"/>
                  <a:pt x="543" y="81"/>
                  <a:pt x="544" y="82"/>
                </a:cubicBezTo>
                <a:cubicBezTo>
                  <a:pt x="544" y="82"/>
                  <a:pt x="544" y="82"/>
                  <a:pt x="544" y="82"/>
                </a:cubicBezTo>
                <a:cubicBezTo>
                  <a:pt x="548" y="84"/>
                  <a:pt x="552" y="87"/>
                  <a:pt x="555" y="90"/>
                </a:cubicBezTo>
                <a:cubicBezTo>
                  <a:pt x="555" y="90"/>
                  <a:pt x="555" y="90"/>
                  <a:pt x="556" y="90"/>
                </a:cubicBezTo>
                <a:cubicBezTo>
                  <a:pt x="556" y="91"/>
                  <a:pt x="557" y="92"/>
                  <a:pt x="558" y="92"/>
                </a:cubicBezTo>
                <a:cubicBezTo>
                  <a:pt x="558" y="92"/>
                  <a:pt x="558" y="92"/>
                  <a:pt x="558" y="93"/>
                </a:cubicBezTo>
                <a:cubicBezTo>
                  <a:pt x="561" y="95"/>
                  <a:pt x="563" y="97"/>
                  <a:pt x="565" y="100"/>
                </a:cubicBezTo>
                <a:cubicBezTo>
                  <a:pt x="565" y="100"/>
                  <a:pt x="565" y="100"/>
                  <a:pt x="565" y="100"/>
                </a:cubicBezTo>
                <a:cubicBezTo>
                  <a:pt x="566" y="101"/>
                  <a:pt x="567" y="101"/>
                  <a:pt x="567" y="102"/>
                </a:cubicBezTo>
                <a:cubicBezTo>
                  <a:pt x="568" y="102"/>
                  <a:pt x="568" y="103"/>
                  <a:pt x="568" y="103"/>
                </a:cubicBezTo>
                <a:cubicBezTo>
                  <a:pt x="569" y="104"/>
                  <a:pt x="569" y="104"/>
                  <a:pt x="570" y="105"/>
                </a:cubicBezTo>
                <a:cubicBezTo>
                  <a:pt x="573" y="110"/>
                  <a:pt x="576" y="115"/>
                  <a:pt x="579" y="120"/>
                </a:cubicBezTo>
                <a:cubicBezTo>
                  <a:pt x="580" y="121"/>
                  <a:pt x="580" y="122"/>
                  <a:pt x="581" y="123"/>
                </a:cubicBezTo>
                <a:cubicBezTo>
                  <a:pt x="581" y="124"/>
                  <a:pt x="581" y="124"/>
                  <a:pt x="581" y="125"/>
                </a:cubicBezTo>
                <a:cubicBezTo>
                  <a:pt x="582" y="126"/>
                  <a:pt x="582" y="127"/>
                  <a:pt x="582" y="127"/>
                </a:cubicBezTo>
                <a:cubicBezTo>
                  <a:pt x="583" y="128"/>
                  <a:pt x="583" y="128"/>
                  <a:pt x="583" y="129"/>
                </a:cubicBezTo>
                <a:cubicBezTo>
                  <a:pt x="583" y="130"/>
                  <a:pt x="584" y="131"/>
                  <a:pt x="584" y="132"/>
                </a:cubicBezTo>
                <a:cubicBezTo>
                  <a:pt x="584" y="132"/>
                  <a:pt x="584" y="133"/>
                  <a:pt x="584" y="133"/>
                </a:cubicBezTo>
                <a:cubicBezTo>
                  <a:pt x="585" y="134"/>
                  <a:pt x="585" y="135"/>
                  <a:pt x="585" y="137"/>
                </a:cubicBezTo>
                <a:lnTo>
                  <a:pt x="586" y="138"/>
                </a:lnTo>
                <a:cubicBezTo>
                  <a:pt x="586" y="139"/>
                  <a:pt x="586" y="140"/>
                  <a:pt x="587" y="141"/>
                </a:cubicBezTo>
                <a:cubicBezTo>
                  <a:pt x="587" y="141"/>
                  <a:pt x="587" y="142"/>
                  <a:pt x="587" y="142"/>
                </a:cubicBezTo>
                <a:cubicBezTo>
                  <a:pt x="587" y="144"/>
                  <a:pt x="587" y="145"/>
                  <a:pt x="588" y="147"/>
                </a:cubicBezTo>
                <a:cubicBezTo>
                  <a:pt x="588" y="148"/>
                  <a:pt x="588" y="149"/>
                  <a:pt x="588" y="151"/>
                </a:cubicBezTo>
                <a:close/>
                <a:moveTo>
                  <a:pt x="657" y="163"/>
                </a:moveTo>
                <a:lnTo>
                  <a:pt x="648" y="108"/>
                </a:lnTo>
                <a:lnTo>
                  <a:pt x="616" y="114"/>
                </a:lnTo>
                <a:cubicBezTo>
                  <a:pt x="611" y="99"/>
                  <a:pt x="602" y="86"/>
                  <a:pt x="592" y="74"/>
                </a:cubicBezTo>
                <a:lnTo>
                  <a:pt x="611" y="48"/>
                </a:lnTo>
                <a:lnTo>
                  <a:pt x="565" y="16"/>
                </a:lnTo>
                <a:lnTo>
                  <a:pt x="547" y="42"/>
                </a:lnTo>
                <a:cubicBezTo>
                  <a:pt x="533" y="36"/>
                  <a:pt x="518" y="32"/>
                  <a:pt x="502" y="32"/>
                </a:cubicBezTo>
                <a:lnTo>
                  <a:pt x="497" y="0"/>
                </a:lnTo>
                <a:lnTo>
                  <a:pt x="442" y="9"/>
                </a:lnTo>
                <a:lnTo>
                  <a:pt x="447" y="41"/>
                </a:lnTo>
                <a:cubicBezTo>
                  <a:pt x="432" y="47"/>
                  <a:pt x="419" y="55"/>
                  <a:pt x="408" y="65"/>
                </a:cubicBezTo>
                <a:lnTo>
                  <a:pt x="382" y="47"/>
                </a:lnTo>
                <a:lnTo>
                  <a:pt x="350" y="92"/>
                </a:lnTo>
                <a:lnTo>
                  <a:pt x="376" y="110"/>
                </a:lnTo>
                <a:cubicBezTo>
                  <a:pt x="370" y="124"/>
                  <a:pt x="366" y="140"/>
                  <a:pt x="365" y="155"/>
                </a:cubicBezTo>
                <a:lnTo>
                  <a:pt x="334" y="161"/>
                </a:lnTo>
                <a:lnTo>
                  <a:pt x="343" y="215"/>
                </a:lnTo>
                <a:lnTo>
                  <a:pt x="374" y="210"/>
                </a:lnTo>
                <a:cubicBezTo>
                  <a:pt x="380" y="225"/>
                  <a:pt x="388" y="238"/>
                  <a:pt x="399" y="249"/>
                </a:cubicBezTo>
                <a:lnTo>
                  <a:pt x="380" y="275"/>
                </a:lnTo>
                <a:lnTo>
                  <a:pt x="425" y="308"/>
                </a:lnTo>
                <a:lnTo>
                  <a:pt x="444" y="282"/>
                </a:lnTo>
                <a:cubicBezTo>
                  <a:pt x="458" y="288"/>
                  <a:pt x="473" y="291"/>
                  <a:pt x="489" y="292"/>
                </a:cubicBezTo>
                <a:lnTo>
                  <a:pt x="494" y="324"/>
                </a:lnTo>
                <a:lnTo>
                  <a:pt x="549" y="315"/>
                </a:lnTo>
                <a:lnTo>
                  <a:pt x="544" y="283"/>
                </a:lnTo>
                <a:cubicBezTo>
                  <a:pt x="558" y="277"/>
                  <a:pt x="571" y="269"/>
                  <a:pt x="583" y="258"/>
                </a:cubicBezTo>
                <a:lnTo>
                  <a:pt x="609" y="277"/>
                </a:lnTo>
                <a:lnTo>
                  <a:pt x="641" y="232"/>
                </a:lnTo>
                <a:lnTo>
                  <a:pt x="615" y="213"/>
                </a:lnTo>
                <a:cubicBezTo>
                  <a:pt x="621" y="199"/>
                  <a:pt x="625" y="184"/>
                  <a:pt x="625" y="168"/>
                </a:cubicBezTo>
                <a:lnTo>
                  <a:pt x="657" y="163"/>
                </a:lnTo>
                <a:close/>
                <a:moveTo>
                  <a:pt x="453" y="544"/>
                </a:moveTo>
                <a:cubicBezTo>
                  <a:pt x="453" y="545"/>
                  <a:pt x="453" y="546"/>
                  <a:pt x="453" y="547"/>
                </a:cubicBezTo>
                <a:cubicBezTo>
                  <a:pt x="452" y="548"/>
                  <a:pt x="452" y="550"/>
                  <a:pt x="452" y="552"/>
                </a:cubicBezTo>
                <a:cubicBezTo>
                  <a:pt x="452" y="553"/>
                  <a:pt x="451" y="554"/>
                  <a:pt x="451" y="554"/>
                </a:cubicBezTo>
                <a:cubicBezTo>
                  <a:pt x="451" y="557"/>
                  <a:pt x="450" y="559"/>
                  <a:pt x="450" y="562"/>
                </a:cubicBezTo>
                <a:cubicBezTo>
                  <a:pt x="450" y="562"/>
                  <a:pt x="450" y="562"/>
                  <a:pt x="449" y="562"/>
                </a:cubicBezTo>
                <a:cubicBezTo>
                  <a:pt x="449" y="565"/>
                  <a:pt x="448" y="567"/>
                  <a:pt x="448" y="569"/>
                </a:cubicBezTo>
                <a:cubicBezTo>
                  <a:pt x="447" y="570"/>
                  <a:pt x="447" y="570"/>
                  <a:pt x="447" y="571"/>
                </a:cubicBezTo>
                <a:cubicBezTo>
                  <a:pt x="447" y="573"/>
                  <a:pt x="446" y="575"/>
                  <a:pt x="445" y="576"/>
                </a:cubicBezTo>
                <a:cubicBezTo>
                  <a:pt x="445" y="577"/>
                  <a:pt x="445" y="578"/>
                  <a:pt x="445" y="579"/>
                </a:cubicBezTo>
                <a:cubicBezTo>
                  <a:pt x="440" y="591"/>
                  <a:pt x="435" y="602"/>
                  <a:pt x="428" y="612"/>
                </a:cubicBezTo>
                <a:cubicBezTo>
                  <a:pt x="427" y="614"/>
                  <a:pt x="426" y="616"/>
                  <a:pt x="425" y="617"/>
                </a:cubicBezTo>
                <a:cubicBezTo>
                  <a:pt x="424" y="617"/>
                  <a:pt x="424" y="618"/>
                  <a:pt x="424" y="618"/>
                </a:cubicBezTo>
                <a:cubicBezTo>
                  <a:pt x="423" y="620"/>
                  <a:pt x="422" y="621"/>
                  <a:pt x="421" y="623"/>
                </a:cubicBezTo>
                <a:cubicBezTo>
                  <a:pt x="421" y="623"/>
                  <a:pt x="420" y="623"/>
                  <a:pt x="420" y="623"/>
                </a:cubicBezTo>
                <a:cubicBezTo>
                  <a:pt x="417" y="628"/>
                  <a:pt x="413" y="632"/>
                  <a:pt x="409" y="637"/>
                </a:cubicBezTo>
                <a:cubicBezTo>
                  <a:pt x="409" y="637"/>
                  <a:pt x="409" y="637"/>
                  <a:pt x="408" y="637"/>
                </a:cubicBezTo>
                <a:cubicBezTo>
                  <a:pt x="407" y="639"/>
                  <a:pt x="406" y="640"/>
                  <a:pt x="404" y="641"/>
                </a:cubicBezTo>
                <a:cubicBezTo>
                  <a:pt x="404" y="641"/>
                  <a:pt x="404" y="642"/>
                  <a:pt x="404" y="642"/>
                </a:cubicBezTo>
                <a:cubicBezTo>
                  <a:pt x="398" y="648"/>
                  <a:pt x="392" y="653"/>
                  <a:pt x="386" y="657"/>
                </a:cubicBezTo>
                <a:cubicBezTo>
                  <a:pt x="385" y="657"/>
                  <a:pt x="385" y="658"/>
                  <a:pt x="385" y="658"/>
                </a:cubicBezTo>
                <a:cubicBezTo>
                  <a:pt x="383" y="659"/>
                  <a:pt x="382" y="660"/>
                  <a:pt x="380" y="661"/>
                </a:cubicBezTo>
                <a:cubicBezTo>
                  <a:pt x="380" y="661"/>
                  <a:pt x="379" y="661"/>
                  <a:pt x="379" y="662"/>
                </a:cubicBezTo>
                <a:cubicBezTo>
                  <a:pt x="374" y="665"/>
                  <a:pt x="369" y="668"/>
                  <a:pt x="364" y="670"/>
                </a:cubicBezTo>
                <a:cubicBezTo>
                  <a:pt x="364" y="671"/>
                  <a:pt x="364" y="671"/>
                  <a:pt x="363" y="671"/>
                </a:cubicBezTo>
                <a:cubicBezTo>
                  <a:pt x="362" y="672"/>
                  <a:pt x="360" y="672"/>
                  <a:pt x="358" y="673"/>
                </a:cubicBezTo>
                <a:cubicBezTo>
                  <a:pt x="358" y="673"/>
                  <a:pt x="358" y="674"/>
                  <a:pt x="357" y="674"/>
                </a:cubicBezTo>
                <a:cubicBezTo>
                  <a:pt x="356" y="675"/>
                  <a:pt x="354" y="675"/>
                  <a:pt x="352" y="676"/>
                </a:cubicBezTo>
                <a:cubicBezTo>
                  <a:pt x="343" y="680"/>
                  <a:pt x="333" y="683"/>
                  <a:pt x="323" y="685"/>
                </a:cubicBezTo>
                <a:cubicBezTo>
                  <a:pt x="321" y="686"/>
                  <a:pt x="318" y="686"/>
                  <a:pt x="316" y="687"/>
                </a:cubicBezTo>
                <a:cubicBezTo>
                  <a:pt x="315" y="687"/>
                  <a:pt x="314" y="687"/>
                  <a:pt x="313" y="687"/>
                </a:cubicBezTo>
                <a:cubicBezTo>
                  <a:pt x="312" y="687"/>
                  <a:pt x="310" y="688"/>
                  <a:pt x="308" y="688"/>
                </a:cubicBezTo>
                <a:cubicBezTo>
                  <a:pt x="307" y="688"/>
                  <a:pt x="307" y="688"/>
                  <a:pt x="306" y="688"/>
                </a:cubicBezTo>
                <a:cubicBezTo>
                  <a:pt x="304" y="688"/>
                  <a:pt x="301" y="689"/>
                  <a:pt x="299" y="689"/>
                </a:cubicBezTo>
                <a:cubicBezTo>
                  <a:pt x="299" y="689"/>
                  <a:pt x="299" y="689"/>
                  <a:pt x="298" y="689"/>
                </a:cubicBezTo>
                <a:cubicBezTo>
                  <a:pt x="296" y="689"/>
                  <a:pt x="293" y="689"/>
                  <a:pt x="291" y="689"/>
                </a:cubicBezTo>
                <a:cubicBezTo>
                  <a:pt x="290" y="689"/>
                  <a:pt x="289" y="689"/>
                  <a:pt x="289" y="689"/>
                </a:cubicBezTo>
                <a:cubicBezTo>
                  <a:pt x="287" y="689"/>
                  <a:pt x="285" y="689"/>
                  <a:pt x="283" y="689"/>
                </a:cubicBezTo>
                <a:cubicBezTo>
                  <a:pt x="282" y="689"/>
                  <a:pt x="281" y="689"/>
                  <a:pt x="281" y="689"/>
                </a:cubicBezTo>
                <a:cubicBezTo>
                  <a:pt x="278" y="689"/>
                  <a:pt x="276" y="689"/>
                  <a:pt x="273" y="689"/>
                </a:cubicBezTo>
                <a:cubicBezTo>
                  <a:pt x="270" y="688"/>
                  <a:pt x="268" y="688"/>
                  <a:pt x="265" y="688"/>
                </a:cubicBezTo>
                <a:cubicBezTo>
                  <a:pt x="265" y="688"/>
                  <a:pt x="264" y="687"/>
                  <a:pt x="263" y="687"/>
                </a:cubicBezTo>
                <a:cubicBezTo>
                  <a:pt x="261" y="687"/>
                  <a:pt x="259" y="687"/>
                  <a:pt x="257" y="686"/>
                </a:cubicBezTo>
                <a:cubicBezTo>
                  <a:pt x="257" y="686"/>
                  <a:pt x="256" y="686"/>
                  <a:pt x="255" y="686"/>
                </a:cubicBezTo>
                <a:cubicBezTo>
                  <a:pt x="253" y="686"/>
                  <a:pt x="250" y="685"/>
                  <a:pt x="248" y="684"/>
                </a:cubicBezTo>
                <a:cubicBezTo>
                  <a:pt x="248" y="684"/>
                  <a:pt x="247" y="684"/>
                  <a:pt x="247" y="684"/>
                </a:cubicBezTo>
                <a:cubicBezTo>
                  <a:pt x="245" y="684"/>
                  <a:pt x="243" y="683"/>
                  <a:pt x="241" y="683"/>
                </a:cubicBezTo>
                <a:cubicBezTo>
                  <a:pt x="240" y="682"/>
                  <a:pt x="239" y="682"/>
                  <a:pt x="238" y="682"/>
                </a:cubicBezTo>
                <a:cubicBezTo>
                  <a:pt x="237" y="681"/>
                  <a:pt x="235" y="681"/>
                  <a:pt x="233" y="680"/>
                </a:cubicBezTo>
                <a:cubicBezTo>
                  <a:pt x="233" y="680"/>
                  <a:pt x="232" y="680"/>
                  <a:pt x="231" y="679"/>
                </a:cubicBezTo>
                <a:cubicBezTo>
                  <a:pt x="229" y="679"/>
                  <a:pt x="226" y="678"/>
                  <a:pt x="224" y="677"/>
                </a:cubicBezTo>
                <a:cubicBezTo>
                  <a:pt x="215" y="673"/>
                  <a:pt x="206" y="668"/>
                  <a:pt x="197" y="663"/>
                </a:cubicBezTo>
                <a:cubicBezTo>
                  <a:pt x="196" y="662"/>
                  <a:pt x="194" y="661"/>
                  <a:pt x="192" y="660"/>
                </a:cubicBezTo>
                <a:cubicBezTo>
                  <a:pt x="192" y="659"/>
                  <a:pt x="192" y="659"/>
                  <a:pt x="191" y="659"/>
                </a:cubicBezTo>
                <a:cubicBezTo>
                  <a:pt x="190" y="658"/>
                  <a:pt x="188" y="657"/>
                  <a:pt x="187" y="656"/>
                </a:cubicBezTo>
                <a:cubicBezTo>
                  <a:pt x="187" y="655"/>
                  <a:pt x="187" y="655"/>
                  <a:pt x="186" y="655"/>
                </a:cubicBezTo>
                <a:cubicBezTo>
                  <a:pt x="182" y="652"/>
                  <a:pt x="177" y="648"/>
                  <a:pt x="173" y="644"/>
                </a:cubicBezTo>
                <a:cubicBezTo>
                  <a:pt x="173" y="644"/>
                  <a:pt x="172" y="643"/>
                  <a:pt x="172" y="643"/>
                </a:cubicBezTo>
                <a:cubicBezTo>
                  <a:pt x="171" y="642"/>
                  <a:pt x="170" y="641"/>
                  <a:pt x="168" y="639"/>
                </a:cubicBezTo>
                <a:cubicBezTo>
                  <a:pt x="168" y="639"/>
                  <a:pt x="168" y="639"/>
                  <a:pt x="167" y="638"/>
                </a:cubicBezTo>
                <a:cubicBezTo>
                  <a:pt x="162" y="633"/>
                  <a:pt x="157" y="627"/>
                  <a:pt x="152" y="620"/>
                </a:cubicBezTo>
                <a:cubicBezTo>
                  <a:pt x="152" y="620"/>
                  <a:pt x="152" y="620"/>
                  <a:pt x="151" y="619"/>
                </a:cubicBezTo>
                <a:cubicBezTo>
                  <a:pt x="150" y="618"/>
                  <a:pt x="149" y="616"/>
                  <a:pt x="148" y="615"/>
                </a:cubicBezTo>
                <a:cubicBezTo>
                  <a:pt x="148" y="615"/>
                  <a:pt x="148" y="614"/>
                  <a:pt x="148" y="614"/>
                </a:cubicBezTo>
                <a:cubicBezTo>
                  <a:pt x="145" y="609"/>
                  <a:pt x="142" y="604"/>
                  <a:pt x="139" y="599"/>
                </a:cubicBezTo>
                <a:cubicBezTo>
                  <a:pt x="139" y="599"/>
                  <a:pt x="139" y="598"/>
                  <a:pt x="139" y="598"/>
                </a:cubicBezTo>
                <a:cubicBezTo>
                  <a:pt x="138" y="597"/>
                  <a:pt x="137" y="595"/>
                  <a:pt x="136" y="593"/>
                </a:cubicBezTo>
                <a:cubicBezTo>
                  <a:pt x="136" y="593"/>
                  <a:pt x="136" y="592"/>
                  <a:pt x="136" y="592"/>
                </a:cubicBezTo>
                <a:cubicBezTo>
                  <a:pt x="135" y="590"/>
                  <a:pt x="134" y="589"/>
                  <a:pt x="133" y="587"/>
                </a:cubicBezTo>
                <a:cubicBezTo>
                  <a:pt x="129" y="575"/>
                  <a:pt x="125" y="563"/>
                  <a:pt x="123" y="551"/>
                </a:cubicBezTo>
                <a:cubicBezTo>
                  <a:pt x="123" y="550"/>
                  <a:pt x="122" y="549"/>
                  <a:pt x="122" y="548"/>
                </a:cubicBezTo>
                <a:cubicBezTo>
                  <a:pt x="122" y="547"/>
                  <a:pt x="122" y="545"/>
                  <a:pt x="122" y="543"/>
                </a:cubicBezTo>
                <a:cubicBezTo>
                  <a:pt x="122" y="542"/>
                  <a:pt x="121" y="541"/>
                  <a:pt x="121" y="541"/>
                </a:cubicBezTo>
                <a:cubicBezTo>
                  <a:pt x="121" y="538"/>
                  <a:pt x="121" y="536"/>
                  <a:pt x="121" y="534"/>
                </a:cubicBezTo>
                <a:cubicBezTo>
                  <a:pt x="121" y="534"/>
                  <a:pt x="121" y="533"/>
                  <a:pt x="121" y="533"/>
                </a:cubicBezTo>
                <a:cubicBezTo>
                  <a:pt x="120" y="531"/>
                  <a:pt x="120" y="528"/>
                  <a:pt x="120" y="526"/>
                </a:cubicBezTo>
                <a:cubicBezTo>
                  <a:pt x="120" y="525"/>
                  <a:pt x="120" y="524"/>
                  <a:pt x="120" y="523"/>
                </a:cubicBezTo>
                <a:cubicBezTo>
                  <a:pt x="120" y="522"/>
                  <a:pt x="120" y="520"/>
                  <a:pt x="120" y="518"/>
                </a:cubicBezTo>
                <a:cubicBezTo>
                  <a:pt x="120" y="517"/>
                  <a:pt x="120" y="516"/>
                  <a:pt x="120" y="515"/>
                </a:cubicBezTo>
                <a:cubicBezTo>
                  <a:pt x="121" y="513"/>
                  <a:pt x="121" y="510"/>
                  <a:pt x="121" y="508"/>
                </a:cubicBezTo>
                <a:cubicBezTo>
                  <a:pt x="121" y="505"/>
                  <a:pt x="121" y="503"/>
                  <a:pt x="122" y="500"/>
                </a:cubicBezTo>
                <a:cubicBezTo>
                  <a:pt x="122" y="499"/>
                  <a:pt x="122" y="499"/>
                  <a:pt x="122" y="498"/>
                </a:cubicBezTo>
                <a:cubicBezTo>
                  <a:pt x="122" y="496"/>
                  <a:pt x="123" y="494"/>
                  <a:pt x="123" y="492"/>
                </a:cubicBezTo>
                <a:cubicBezTo>
                  <a:pt x="123" y="492"/>
                  <a:pt x="123" y="491"/>
                  <a:pt x="123" y="490"/>
                </a:cubicBezTo>
                <a:cubicBezTo>
                  <a:pt x="124" y="488"/>
                  <a:pt x="124" y="485"/>
                  <a:pt x="125" y="483"/>
                </a:cubicBezTo>
                <a:cubicBezTo>
                  <a:pt x="125" y="482"/>
                  <a:pt x="125" y="482"/>
                  <a:pt x="125" y="482"/>
                </a:cubicBezTo>
                <a:cubicBezTo>
                  <a:pt x="126" y="480"/>
                  <a:pt x="126" y="478"/>
                  <a:pt x="127" y="475"/>
                </a:cubicBezTo>
                <a:cubicBezTo>
                  <a:pt x="127" y="475"/>
                  <a:pt x="127" y="474"/>
                  <a:pt x="128" y="473"/>
                </a:cubicBezTo>
                <a:cubicBezTo>
                  <a:pt x="128" y="471"/>
                  <a:pt x="129" y="470"/>
                  <a:pt x="129" y="468"/>
                </a:cubicBezTo>
                <a:cubicBezTo>
                  <a:pt x="130" y="467"/>
                  <a:pt x="130" y="467"/>
                  <a:pt x="130" y="466"/>
                </a:cubicBezTo>
                <a:cubicBezTo>
                  <a:pt x="131" y="464"/>
                  <a:pt x="132" y="461"/>
                  <a:pt x="133" y="459"/>
                </a:cubicBezTo>
                <a:cubicBezTo>
                  <a:pt x="133" y="459"/>
                  <a:pt x="133" y="459"/>
                  <a:pt x="133" y="459"/>
                </a:cubicBezTo>
                <a:cubicBezTo>
                  <a:pt x="136" y="450"/>
                  <a:pt x="141" y="440"/>
                  <a:pt x="147" y="432"/>
                </a:cubicBezTo>
                <a:cubicBezTo>
                  <a:pt x="148" y="430"/>
                  <a:pt x="149" y="429"/>
                  <a:pt x="150" y="427"/>
                </a:cubicBezTo>
                <a:cubicBezTo>
                  <a:pt x="150" y="427"/>
                  <a:pt x="150" y="426"/>
                  <a:pt x="151" y="426"/>
                </a:cubicBezTo>
                <a:cubicBezTo>
                  <a:pt x="152" y="425"/>
                  <a:pt x="153" y="423"/>
                  <a:pt x="154" y="422"/>
                </a:cubicBezTo>
                <a:cubicBezTo>
                  <a:pt x="154" y="422"/>
                  <a:pt x="154" y="421"/>
                  <a:pt x="154" y="421"/>
                </a:cubicBezTo>
                <a:cubicBezTo>
                  <a:pt x="158" y="416"/>
                  <a:pt x="162" y="412"/>
                  <a:pt x="166" y="408"/>
                </a:cubicBezTo>
                <a:cubicBezTo>
                  <a:pt x="166" y="407"/>
                  <a:pt x="166" y="407"/>
                  <a:pt x="166" y="407"/>
                </a:cubicBezTo>
                <a:cubicBezTo>
                  <a:pt x="168" y="406"/>
                  <a:pt x="169" y="404"/>
                  <a:pt x="170" y="403"/>
                </a:cubicBezTo>
                <a:cubicBezTo>
                  <a:pt x="170" y="403"/>
                  <a:pt x="171" y="403"/>
                  <a:pt x="171" y="402"/>
                </a:cubicBezTo>
                <a:cubicBezTo>
                  <a:pt x="177" y="397"/>
                  <a:pt x="183" y="392"/>
                  <a:pt x="189" y="387"/>
                </a:cubicBezTo>
                <a:cubicBezTo>
                  <a:pt x="189" y="387"/>
                  <a:pt x="190" y="387"/>
                  <a:pt x="190" y="386"/>
                </a:cubicBezTo>
                <a:cubicBezTo>
                  <a:pt x="192" y="385"/>
                  <a:pt x="193" y="384"/>
                  <a:pt x="195" y="383"/>
                </a:cubicBezTo>
                <a:cubicBezTo>
                  <a:pt x="195" y="383"/>
                  <a:pt x="195" y="383"/>
                  <a:pt x="195" y="383"/>
                </a:cubicBezTo>
                <a:cubicBezTo>
                  <a:pt x="200" y="379"/>
                  <a:pt x="205" y="377"/>
                  <a:pt x="211" y="374"/>
                </a:cubicBezTo>
                <a:cubicBezTo>
                  <a:pt x="211" y="374"/>
                  <a:pt x="211" y="374"/>
                  <a:pt x="211" y="373"/>
                </a:cubicBezTo>
                <a:cubicBezTo>
                  <a:pt x="213" y="373"/>
                  <a:pt x="215" y="372"/>
                  <a:pt x="216" y="371"/>
                </a:cubicBezTo>
                <a:cubicBezTo>
                  <a:pt x="217" y="371"/>
                  <a:pt x="217" y="371"/>
                  <a:pt x="217" y="371"/>
                </a:cubicBezTo>
                <a:cubicBezTo>
                  <a:pt x="219" y="370"/>
                  <a:pt x="221" y="369"/>
                  <a:pt x="223" y="368"/>
                </a:cubicBezTo>
                <a:cubicBezTo>
                  <a:pt x="232" y="364"/>
                  <a:pt x="242" y="361"/>
                  <a:pt x="252" y="359"/>
                </a:cubicBezTo>
                <a:cubicBezTo>
                  <a:pt x="254" y="358"/>
                  <a:pt x="256" y="358"/>
                  <a:pt x="259" y="358"/>
                </a:cubicBezTo>
                <a:cubicBezTo>
                  <a:pt x="260" y="357"/>
                  <a:pt x="260" y="357"/>
                  <a:pt x="261" y="357"/>
                </a:cubicBezTo>
                <a:cubicBezTo>
                  <a:pt x="263" y="357"/>
                  <a:pt x="265" y="357"/>
                  <a:pt x="266" y="356"/>
                </a:cubicBezTo>
                <a:cubicBezTo>
                  <a:pt x="267" y="356"/>
                  <a:pt x="268" y="356"/>
                  <a:pt x="269" y="356"/>
                </a:cubicBezTo>
                <a:cubicBezTo>
                  <a:pt x="271" y="356"/>
                  <a:pt x="273" y="356"/>
                  <a:pt x="276" y="356"/>
                </a:cubicBezTo>
                <a:cubicBezTo>
                  <a:pt x="276" y="355"/>
                  <a:pt x="276" y="355"/>
                  <a:pt x="276" y="355"/>
                </a:cubicBezTo>
                <a:cubicBezTo>
                  <a:pt x="279" y="355"/>
                  <a:pt x="281" y="355"/>
                  <a:pt x="284" y="355"/>
                </a:cubicBezTo>
                <a:cubicBezTo>
                  <a:pt x="285" y="355"/>
                  <a:pt x="285" y="355"/>
                  <a:pt x="286" y="355"/>
                </a:cubicBezTo>
                <a:cubicBezTo>
                  <a:pt x="288" y="355"/>
                  <a:pt x="290" y="355"/>
                  <a:pt x="292" y="355"/>
                </a:cubicBezTo>
                <a:cubicBezTo>
                  <a:pt x="292" y="355"/>
                  <a:pt x="293" y="355"/>
                  <a:pt x="294" y="355"/>
                </a:cubicBezTo>
                <a:cubicBezTo>
                  <a:pt x="297" y="355"/>
                  <a:pt x="299" y="356"/>
                  <a:pt x="302" y="356"/>
                </a:cubicBezTo>
                <a:cubicBezTo>
                  <a:pt x="304" y="356"/>
                  <a:pt x="307" y="356"/>
                  <a:pt x="309" y="357"/>
                </a:cubicBezTo>
                <a:cubicBezTo>
                  <a:pt x="310" y="357"/>
                  <a:pt x="311" y="357"/>
                  <a:pt x="312" y="357"/>
                </a:cubicBezTo>
                <a:cubicBezTo>
                  <a:pt x="314" y="357"/>
                  <a:pt x="315" y="357"/>
                  <a:pt x="317" y="358"/>
                </a:cubicBezTo>
                <a:cubicBezTo>
                  <a:pt x="318" y="358"/>
                  <a:pt x="319" y="358"/>
                  <a:pt x="319" y="358"/>
                </a:cubicBezTo>
                <a:cubicBezTo>
                  <a:pt x="322" y="359"/>
                  <a:pt x="324" y="359"/>
                  <a:pt x="327" y="360"/>
                </a:cubicBezTo>
                <a:cubicBezTo>
                  <a:pt x="327" y="360"/>
                  <a:pt x="327" y="360"/>
                  <a:pt x="328" y="360"/>
                </a:cubicBezTo>
                <a:cubicBezTo>
                  <a:pt x="330" y="361"/>
                  <a:pt x="332" y="361"/>
                  <a:pt x="334" y="362"/>
                </a:cubicBezTo>
                <a:cubicBezTo>
                  <a:pt x="335" y="362"/>
                  <a:pt x="336" y="362"/>
                  <a:pt x="336" y="363"/>
                </a:cubicBezTo>
                <a:cubicBezTo>
                  <a:pt x="338" y="363"/>
                  <a:pt x="340" y="363"/>
                  <a:pt x="341" y="364"/>
                </a:cubicBezTo>
                <a:cubicBezTo>
                  <a:pt x="342" y="364"/>
                  <a:pt x="343" y="365"/>
                  <a:pt x="344" y="365"/>
                </a:cubicBezTo>
                <a:cubicBezTo>
                  <a:pt x="346" y="366"/>
                  <a:pt x="348" y="367"/>
                  <a:pt x="350" y="367"/>
                </a:cubicBezTo>
                <a:cubicBezTo>
                  <a:pt x="360" y="371"/>
                  <a:pt x="369" y="376"/>
                  <a:pt x="378" y="382"/>
                </a:cubicBezTo>
                <a:cubicBezTo>
                  <a:pt x="379" y="383"/>
                  <a:pt x="381" y="384"/>
                  <a:pt x="382" y="385"/>
                </a:cubicBezTo>
                <a:cubicBezTo>
                  <a:pt x="383" y="385"/>
                  <a:pt x="383" y="385"/>
                  <a:pt x="383" y="385"/>
                </a:cubicBezTo>
                <a:cubicBezTo>
                  <a:pt x="385" y="387"/>
                  <a:pt x="386" y="388"/>
                  <a:pt x="388" y="389"/>
                </a:cubicBezTo>
                <a:cubicBezTo>
                  <a:pt x="388" y="389"/>
                  <a:pt x="388" y="389"/>
                  <a:pt x="388" y="389"/>
                </a:cubicBezTo>
                <a:cubicBezTo>
                  <a:pt x="393" y="393"/>
                  <a:pt x="398" y="397"/>
                  <a:pt x="402" y="401"/>
                </a:cubicBezTo>
                <a:cubicBezTo>
                  <a:pt x="402" y="401"/>
                  <a:pt x="402" y="401"/>
                  <a:pt x="402" y="401"/>
                </a:cubicBezTo>
                <a:cubicBezTo>
                  <a:pt x="404" y="402"/>
                  <a:pt x="405" y="404"/>
                  <a:pt x="406" y="405"/>
                </a:cubicBezTo>
                <a:cubicBezTo>
                  <a:pt x="407" y="405"/>
                  <a:pt x="407" y="406"/>
                  <a:pt x="407" y="406"/>
                </a:cubicBezTo>
                <a:cubicBezTo>
                  <a:pt x="413" y="412"/>
                  <a:pt x="418" y="418"/>
                  <a:pt x="422" y="424"/>
                </a:cubicBezTo>
                <a:cubicBezTo>
                  <a:pt x="423" y="424"/>
                  <a:pt x="423" y="425"/>
                  <a:pt x="423" y="425"/>
                </a:cubicBezTo>
                <a:cubicBezTo>
                  <a:pt x="424" y="426"/>
                  <a:pt x="425" y="428"/>
                  <a:pt x="426" y="429"/>
                </a:cubicBezTo>
                <a:cubicBezTo>
                  <a:pt x="426" y="430"/>
                  <a:pt x="427" y="430"/>
                  <a:pt x="427" y="430"/>
                </a:cubicBezTo>
                <a:cubicBezTo>
                  <a:pt x="430" y="435"/>
                  <a:pt x="433" y="440"/>
                  <a:pt x="436" y="445"/>
                </a:cubicBezTo>
                <a:cubicBezTo>
                  <a:pt x="436" y="446"/>
                  <a:pt x="436" y="446"/>
                  <a:pt x="436" y="446"/>
                </a:cubicBezTo>
                <a:cubicBezTo>
                  <a:pt x="437" y="448"/>
                  <a:pt x="438" y="449"/>
                  <a:pt x="438" y="451"/>
                </a:cubicBezTo>
                <a:cubicBezTo>
                  <a:pt x="439" y="451"/>
                  <a:pt x="439" y="452"/>
                  <a:pt x="439" y="452"/>
                </a:cubicBezTo>
                <a:cubicBezTo>
                  <a:pt x="440" y="454"/>
                  <a:pt x="441" y="456"/>
                  <a:pt x="441" y="457"/>
                </a:cubicBezTo>
                <a:cubicBezTo>
                  <a:pt x="445" y="467"/>
                  <a:pt x="448" y="476"/>
                  <a:pt x="451" y="487"/>
                </a:cubicBezTo>
                <a:cubicBezTo>
                  <a:pt x="451" y="489"/>
                  <a:pt x="452" y="491"/>
                  <a:pt x="452" y="494"/>
                </a:cubicBezTo>
                <a:cubicBezTo>
                  <a:pt x="452" y="494"/>
                  <a:pt x="452" y="495"/>
                  <a:pt x="452" y="496"/>
                </a:cubicBezTo>
                <a:cubicBezTo>
                  <a:pt x="453" y="498"/>
                  <a:pt x="453" y="499"/>
                  <a:pt x="453" y="501"/>
                </a:cubicBezTo>
                <a:cubicBezTo>
                  <a:pt x="453" y="502"/>
                  <a:pt x="453" y="503"/>
                  <a:pt x="453" y="504"/>
                </a:cubicBezTo>
                <a:cubicBezTo>
                  <a:pt x="454" y="506"/>
                  <a:pt x="454" y="508"/>
                  <a:pt x="454" y="510"/>
                </a:cubicBezTo>
                <a:cubicBezTo>
                  <a:pt x="454" y="511"/>
                  <a:pt x="454" y="511"/>
                  <a:pt x="454" y="511"/>
                </a:cubicBezTo>
                <a:cubicBezTo>
                  <a:pt x="454" y="514"/>
                  <a:pt x="454" y="516"/>
                  <a:pt x="454" y="519"/>
                </a:cubicBezTo>
                <a:lnTo>
                  <a:pt x="454" y="521"/>
                </a:lnTo>
                <a:cubicBezTo>
                  <a:pt x="454" y="523"/>
                  <a:pt x="454" y="525"/>
                  <a:pt x="454" y="527"/>
                </a:cubicBezTo>
                <a:cubicBezTo>
                  <a:pt x="454" y="527"/>
                  <a:pt x="454" y="528"/>
                  <a:pt x="454" y="529"/>
                </a:cubicBezTo>
                <a:cubicBezTo>
                  <a:pt x="454" y="531"/>
                  <a:pt x="454" y="534"/>
                  <a:pt x="454" y="537"/>
                </a:cubicBezTo>
                <a:cubicBezTo>
                  <a:pt x="454" y="539"/>
                  <a:pt x="453" y="542"/>
                  <a:pt x="453" y="544"/>
                </a:cubicBezTo>
                <a:close/>
                <a:moveTo>
                  <a:pt x="566" y="596"/>
                </a:moveTo>
                <a:lnTo>
                  <a:pt x="575" y="497"/>
                </a:lnTo>
                <a:lnTo>
                  <a:pt x="518" y="492"/>
                </a:lnTo>
                <a:cubicBezTo>
                  <a:pt x="514" y="464"/>
                  <a:pt x="506" y="438"/>
                  <a:pt x="493" y="414"/>
                </a:cubicBezTo>
                <a:lnTo>
                  <a:pt x="537" y="377"/>
                </a:lnTo>
                <a:lnTo>
                  <a:pt x="473" y="301"/>
                </a:lnTo>
                <a:lnTo>
                  <a:pt x="429" y="338"/>
                </a:lnTo>
                <a:cubicBezTo>
                  <a:pt x="408" y="321"/>
                  <a:pt x="383" y="308"/>
                  <a:pt x="356" y="300"/>
                </a:cubicBezTo>
                <a:lnTo>
                  <a:pt x="361" y="243"/>
                </a:lnTo>
                <a:lnTo>
                  <a:pt x="262" y="235"/>
                </a:lnTo>
                <a:lnTo>
                  <a:pt x="258" y="291"/>
                </a:lnTo>
                <a:cubicBezTo>
                  <a:pt x="230" y="295"/>
                  <a:pt x="203" y="304"/>
                  <a:pt x="179" y="316"/>
                </a:cubicBezTo>
                <a:lnTo>
                  <a:pt x="142" y="273"/>
                </a:lnTo>
                <a:lnTo>
                  <a:pt x="66" y="336"/>
                </a:lnTo>
                <a:lnTo>
                  <a:pt x="103" y="380"/>
                </a:lnTo>
                <a:cubicBezTo>
                  <a:pt x="87" y="402"/>
                  <a:pt x="73" y="426"/>
                  <a:pt x="65" y="453"/>
                </a:cubicBezTo>
                <a:lnTo>
                  <a:pt x="8" y="448"/>
                </a:lnTo>
                <a:lnTo>
                  <a:pt x="0" y="547"/>
                </a:lnTo>
                <a:lnTo>
                  <a:pt x="57" y="552"/>
                </a:lnTo>
                <a:cubicBezTo>
                  <a:pt x="60" y="580"/>
                  <a:pt x="69" y="606"/>
                  <a:pt x="82" y="631"/>
                </a:cubicBezTo>
                <a:lnTo>
                  <a:pt x="38" y="667"/>
                </a:lnTo>
                <a:lnTo>
                  <a:pt x="102" y="743"/>
                </a:lnTo>
                <a:lnTo>
                  <a:pt x="145" y="706"/>
                </a:lnTo>
                <a:cubicBezTo>
                  <a:pt x="167" y="723"/>
                  <a:pt x="192" y="736"/>
                  <a:pt x="219" y="744"/>
                </a:cubicBezTo>
                <a:lnTo>
                  <a:pt x="214" y="801"/>
                </a:lnTo>
                <a:lnTo>
                  <a:pt x="312" y="810"/>
                </a:lnTo>
                <a:lnTo>
                  <a:pt x="317" y="753"/>
                </a:lnTo>
                <a:cubicBezTo>
                  <a:pt x="345" y="749"/>
                  <a:pt x="372" y="741"/>
                  <a:pt x="396" y="728"/>
                </a:cubicBezTo>
                <a:lnTo>
                  <a:pt x="432" y="772"/>
                </a:lnTo>
                <a:lnTo>
                  <a:pt x="508" y="708"/>
                </a:lnTo>
                <a:lnTo>
                  <a:pt x="471" y="664"/>
                </a:lnTo>
                <a:cubicBezTo>
                  <a:pt x="488" y="643"/>
                  <a:pt x="501" y="618"/>
                  <a:pt x="509" y="591"/>
                </a:cubicBezTo>
                <a:lnTo>
                  <a:pt x="566" y="596"/>
                </a:lnTo>
                <a:close/>
                <a:moveTo>
                  <a:pt x="863" y="462"/>
                </a:moveTo>
                <a:cubicBezTo>
                  <a:pt x="863" y="462"/>
                  <a:pt x="862" y="463"/>
                  <a:pt x="862" y="463"/>
                </a:cubicBezTo>
                <a:cubicBezTo>
                  <a:pt x="862" y="465"/>
                  <a:pt x="862" y="466"/>
                  <a:pt x="862" y="467"/>
                </a:cubicBezTo>
                <a:cubicBezTo>
                  <a:pt x="862" y="468"/>
                  <a:pt x="862" y="468"/>
                  <a:pt x="861" y="469"/>
                </a:cubicBezTo>
                <a:cubicBezTo>
                  <a:pt x="861" y="470"/>
                  <a:pt x="861" y="472"/>
                  <a:pt x="860" y="474"/>
                </a:cubicBezTo>
                <a:cubicBezTo>
                  <a:pt x="860" y="474"/>
                  <a:pt x="860" y="474"/>
                  <a:pt x="860" y="474"/>
                </a:cubicBezTo>
                <a:cubicBezTo>
                  <a:pt x="860" y="476"/>
                  <a:pt x="859" y="477"/>
                  <a:pt x="859" y="479"/>
                </a:cubicBezTo>
                <a:cubicBezTo>
                  <a:pt x="859" y="479"/>
                  <a:pt x="859" y="480"/>
                  <a:pt x="858" y="481"/>
                </a:cubicBezTo>
                <a:cubicBezTo>
                  <a:pt x="858" y="482"/>
                  <a:pt x="858" y="483"/>
                  <a:pt x="857" y="484"/>
                </a:cubicBezTo>
                <a:cubicBezTo>
                  <a:pt x="857" y="485"/>
                  <a:pt x="857" y="485"/>
                  <a:pt x="857" y="486"/>
                </a:cubicBezTo>
                <a:cubicBezTo>
                  <a:pt x="854" y="494"/>
                  <a:pt x="850" y="502"/>
                  <a:pt x="845" y="510"/>
                </a:cubicBezTo>
                <a:cubicBezTo>
                  <a:pt x="844" y="511"/>
                  <a:pt x="844" y="512"/>
                  <a:pt x="843" y="513"/>
                </a:cubicBezTo>
                <a:cubicBezTo>
                  <a:pt x="843" y="513"/>
                  <a:pt x="842" y="513"/>
                  <a:pt x="842" y="513"/>
                </a:cubicBezTo>
                <a:cubicBezTo>
                  <a:pt x="842" y="515"/>
                  <a:pt x="841" y="516"/>
                  <a:pt x="840" y="517"/>
                </a:cubicBezTo>
                <a:cubicBezTo>
                  <a:pt x="840" y="517"/>
                  <a:pt x="840" y="517"/>
                  <a:pt x="840" y="517"/>
                </a:cubicBezTo>
                <a:cubicBezTo>
                  <a:pt x="837" y="520"/>
                  <a:pt x="835" y="524"/>
                  <a:pt x="832" y="527"/>
                </a:cubicBezTo>
                <a:cubicBezTo>
                  <a:pt x="832" y="527"/>
                  <a:pt x="831" y="527"/>
                  <a:pt x="831" y="527"/>
                </a:cubicBezTo>
                <a:cubicBezTo>
                  <a:pt x="830" y="528"/>
                  <a:pt x="829" y="529"/>
                  <a:pt x="829" y="530"/>
                </a:cubicBezTo>
                <a:cubicBezTo>
                  <a:pt x="828" y="530"/>
                  <a:pt x="828" y="530"/>
                  <a:pt x="828" y="530"/>
                </a:cubicBezTo>
                <a:cubicBezTo>
                  <a:pt x="824" y="534"/>
                  <a:pt x="820" y="538"/>
                  <a:pt x="815" y="541"/>
                </a:cubicBezTo>
                <a:cubicBezTo>
                  <a:pt x="815" y="541"/>
                  <a:pt x="815" y="541"/>
                  <a:pt x="815" y="541"/>
                </a:cubicBezTo>
                <a:cubicBezTo>
                  <a:pt x="814" y="542"/>
                  <a:pt x="812" y="543"/>
                  <a:pt x="811" y="544"/>
                </a:cubicBezTo>
                <a:cubicBezTo>
                  <a:pt x="811" y="544"/>
                  <a:pt x="811" y="544"/>
                  <a:pt x="811" y="544"/>
                </a:cubicBezTo>
                <a:cubicBezTo>
                  <a:pt x="807" y="546"/>
                  <a:pt x="804" y="548"/>
                  <a:pt x="800" y="550"/>
                </a:cubicBezTo>
                <a:cubicBezTo>
                  <a:pt x="800" y="550"/>
                  <a:pt x="800" y="550"/>
                  <a:pt x="800" y="551"/>
                </a:cubicBezTo>
                <a:cubicBezTo>
                  <a:pt x="799" y="551"/>
                  <a:pt x="797" y="552"/>
                  <a:pt x="796" y="552"/>
                </a:cubicBezTo>
                <a:cubicBezTo>
                  <a:pt x="796" y="552"/>
                  <a:pt x="796" y="552"/>
                  <a:pt x="795" y="553"/>
                </a:cubicBezTo>
                <a:cubicBezTo>
                  <a:pt x="794" y="553"/>
                  <a:pt x="793" y="554"/>
                  <a:pt x="792" y="554"/>
                </a:cubicBezTo>
                <a:cubicBezTo>
                  <a:pt x="785" y="557"/>
                  <a:pt x="778" y="559"/>
                  <a:pt x="771" y="561"/>
                </a:cubicBezTo>
                <a:cubicBezTo>
                  <a:pt x="770" y="561"/>
                  <a:pt x="768" y="561"/>
                  <a:pt x="766" y="562"/>
                </a:cubicBezTo>
                <a:cubicBezTo>
                  <a:pt x="766" y="562"/>
                  <a:pt x="765" y="562"/>
                  <a:pt x="765" y="562"/>
                </a:cubicBezTo>
                <a:cubicBezTo>
                  <a:pt x="763" y="562"/>
                  <a:pt x="762" y="562"/>
                  <a:pt x="761" y="562"/>
                </a:cubicBezTo>
                <a:cubicBezTo>
                  <a:pt x="760" y="563"/>
                  <a:pt x="760" y="563"/>
                  <a:pt x="759" y="563"/>
                </a:cubicBezTo>
                <a:cubicBezTo>
                  <a:pt x="758" y="563"/>
                  <a:pt x="756" y="563"/>
                  <a:pt x="755" y="563"/>
                </a:cubicBezTo>
                <a:cubicBezTo>
                  <a:pt x="754" y="563"/>
                  <a:pt x="754" y="563"/>
                  <a:pt x="754" y="563"/>
                </a:cubicBezTo>
                <a:cubicBezTo>
                  <a:pt x="752" y="563"/>
                  <a:pt x="751" y="563"/>
                  <a:pt x="749" y="563"/>
                </a:cubicBezTo>
                <a:cubicBezTo>
                  <a:pt x="748" y="563"/>
                  <a:pt x="748" y="563"/>
                  <a:pt x="747" y="563"/>
                </a:cubicBezTo>
                <a:cubicBezTo>
                  <a:pt x="746" y="563"/>
                  <a:pt x="745" y="563"/>
                  <a:pt x="743" y="563"/>
                </a:cubicBezTo>
                <a:cubicBezTo>
                  <a:pt x="743" y="563"/>
                  <a:pt x="742" y="563"/>
                  <a:pt x="742" y="563"/>
                </a:cubicBezTo>
                <a:cubicBezTo>
                  <a:pt x="740" y="563"/>
                  <a:pt x="738" y="563"/>
                  <a:pt x="736" y="563"/>
                </a:cubicBezTo>
                <a:cubicBezTo>
                  <a:pt x="734" y="563"/>
                  <a:pt x="733" y="563"/>
                  <a:pt x="731" y="562"/>
                </a:cubicBezTo>
                <a:cubicBezTo>
                  <a:pt x="730" y="562"/>
                  <a:pt x="730" y="562"/>
                  <a:pt x="729" y="562"/>
                </a:cubicBezTo>
                <a:cubicBezTo>
                  <a:pt x="728" y="562"/>
                  <a:pt x="727" y="562"/>
                  <a:pt x="725" y="562"/>
                </a:cubicBezTo>
                <a:cubicBezTo>
                  <a:pt x="725" y="561"/>
                  <a:pt x="724" y="561"/>
                  <a:pt x="724" y="561"/>
                </a:cubicBezTo>
                <a:cubicBezTo>
                  <a:pt x="722" y="561"/>
                  <a:pt x="720" y="561"/>
                  <a:pt x="719" y="560"/>
                </a:cubicBezTo>
                <a:cubicBezTo>
                  <a:pt x="718" y="560"/>
                  <a:pt x="718" y="560"/>
                  <a:pt x="718" y="560"/>
                </a:cubicBezTo>
                <a:cubicBezTo>
                  <a:pt x="717" y="560"/>
                  <a:pt x="715" y="559"/>
                  <a:pt x="714" y="559"/>
                </a:cubicBezTo>
                <a:cubicBezTo>
                  <a:pt x="713" y="559"/>
                  <a:pt x="712" y="558"/>
                  <a:pt x="712" y="558"/>
                </a:cubicBezTo>
                <a:cubicBezTo>
                  <a:pt x="711" y="558"/>
                  <a:pt x="710" y="558"/>
                  <a:pt x="708" y="557"/>
                </a:cubicBezTo>
                <a:cubicBezTo>
                  <a:pt x="708" y="557"/>
                  <a:pt x="707" y="557"/>
                  <a:pt x="707" y="557"/>
                </a:cubicBezTo>
                <a:cubicBezTo>
                  <a:pt x="705" y="556"/>
                  <a:pt x="704" y="555"/>
                  <a:pt x="702" y="555"/>
                </a:cubicBezTo>
                <a:cubicBezTo>
                  <a:pt x="695" y="552"/>
                  <a:pt x="689" y="549"/>
                  <a:pt x="683" y="545"/>
                </a:cubicBezTo>
                <a:cubicBezTo>
                  <a:pt x="682" y="544"/>
                  <a:pt x="681" y="543"/>
                  <a:pt x="680" y="543"/>
                </a:cubicBezTo>
                <a:cubicBezTo>
                  <a:pt x="679" y="542"/>
                  <a:pt x="679" y="542"/>
                  <a:pt x="679" y="542"/>
                </a:cubicBezTo>
                <a:cubicBezTo>
                  <a:pt x="678" y="541"/>
                  <a:pt x="677" y="541"/>
                  <a:pt x="676" y="540"/>
                </a:cubicBezTo>
                <a:cubicBezTo>
                  <a:pt x="676" y="540"/>
                  <a:pt x="676" y="540"/>
                  <a:pt x="675" y="539"/>
                </a:cubicBezTo>
                <a:cubicBezTo>
                  <a:pt x="672" y="537"/>
                  <a:pt x="669" y="534"/>
                  <a:pt x="666" y="531"/>
                </a:cubicBezTo>
                <a:cubicBezTo>
                  <a:pt x="666" y="531"/>
                  <a:pt x="666" y="531"/>
                  <a:pt x="665" y="531"/>
                </a:cubicBezTo>
                <a:cubicBezTo>
                  <a:pt x="665" y="530"/>
                  <a:pt x="664" y="529"/>
                  <a:pt x="663" y="528"/>
                </a:cubicBezTo>
                <a:cubicBezTo>
                  <a:pt x="663" y="528"/>
                  <a:pt x="662" y="528"/>
                  <a:pt x="662" y="528"/>
                </a:cubicBezTo>
                <a:cubicBezTo>
                  <a:pt x="658" y="524"/>
                  <a:pt x="655" y="520"/>
                  <a:pt x="651" y="515"/>
                </a:cubicBezTo>
                <a:cubicBezTo>
                  <a:pt x="651" y="515"/>
                  <a:pt x="651" y="515"/>
                  <a:pt x="651" y="514"/>
                </a:cubicBezTo>
                <a:cubicBezTo>
                  <a:pt x="650" y="513"/>
                  <a:pt x="649" y="512"/>
                  <a:pt x="649" y="511"/>
                </a:cubicBezTo>
                <a:cubicBezTo>
                  <a:pt x="649" y="511"/>
                  <a:pt x="649" y="511"/>
                  <a:pt x="648" y="511"/>
                </a:cubicBezTo>
                <a:cubicBezTo>
                  <a:pt x="646" y="507"/>
                  <a:pt x="644" y="504"/>
                  <a:pt x="642" y="500"/>
                </a:cubicBezTo>
                <a:cubicBezTo>
                  <a:pt x="642" y="500"/>
                  <a:pt x="642" y="500"/>
                  <a:pt x="642" y="500"/>
                </a:cubicBezTo>
                <a:cubicBezTo>
                  <a:pt x="641" y="498"/>
                  <a:pt x="641" y="497"/>
                  <a:pt x="640" y="496"/>
                </a:cubicBezTo>
                <a:cubicBezTo>
                  <a:pt x="640" y="496"/>
                  <a:pt x="640" y="495"/>
                  <a:pt x="640" y="495"/>
                </a:cubicBezTo>
                <a:cubicBezTo>
                  <a:pt x="639" y="494"/>
                  <a:pt x="639" y="493"/>
                  <a:pt x="638" y="492"/>
                </a:cubicBezTo>
                <a:cubicBezTo>
                  <a:pt x="635" y="484"/>
                  <a:pt x="632" y="475"/>
                  <a:pt x="631" y="466"/>
                </a:cubicBezTo>
                <a:cubicBezTo>
                  <a:pt x="631" y="466"/>
                  <a:pt x="631" y="465"/>
                  <a:pt x="630" y="464"/>
                </a:cubicBezTo>
                <a:cubicBezTo>
                  <a:pt x="630" y="463"/>
                  <a:pt x="630" y="462"/>
                  <a:pt x="630" y="461"/>
                </a:cubicBezTo>
                <a:cubicBezTo>
                  <a:pt x="630" y="460"/>
                  <a:pt x="630" y="460"/>
                  <a:pt x="630" y="459"/>
                </a:cubicBezTo>
                <a:cubicBezTo>
                  <a:pt x="630" y="458"/>
                  <a:pt x="629" y="456"/>
                  <a:pt x="629" y="454"/>
                </a:cubicBezTo>
                <a:cubicBezTo>
                  <a:pt x="629" y="454"/>
                  <a:pt x="629" y="454"/>
                  <a:pt x="629" y="454"/>
                </a:cubicBezTo>
                <a:cubicBezTo>
                  <a:pt x="629" y="452"/>
                  <a:pt x="629" y="450"/>
                  <a:pt x="629" y="449"/>
                </a:cubicBezTo>
                <a:cubicBezTo>
                  <a:pt x="629" y="448"/>
                  <a:pt x="629" y="448"/>
                  <a:pt x="629" y="447"/>
                </a:cubicBezTo>
                <a:cubicBezTo>
                  <a:pt x="629" y="446"/>
                  <a:pt x="629" y="444"/>
                  <a:pt x="629" y="443"/>
                </a:cubicBezTo>
                <a:cubicBezTo>
                  <a:pt x="629" y="443"/>
                  <a:pt x="629" y="442"/>
                  <a:pt x="629" y="441"/>
                </a:cubicBezTo>
                <a:cubicBezTo>
                  <a:pt x="629" y="440"/>
                  <a:pt x="629" y="438"/>
                  <a:pt x="629" y="436"/>
                </a:cubicBezTo>
                <a:cubicBezTo>
                  <a:pt x="630" y="434"/>
                  <a:pt x="630" y="432"/>
                  <a:pt x="630" y="431"/>
                </a:cubicBezTo>
                <a:cubicBezTo>
                  <a:pt x="630" y="430"/>
                  <a:pt x="630" y="430"/>
                  <a:pt x="630" y="429"/>
                </a:cubicBezTo>
                <a:cubicBezTo>
                  <a:pt x="630" y="428"/>
                  <a:pt x="631" y="426"/>
                  <a:pt x="631" y="425"/>
                </a:cubicBezTo>
                <a:cubicBezTo>
                  <a:pt x="631" y="425"/>
                  <a:pt x="631" y="424"/>
                  <a:pt x="631" y="424"/>
                </a:cubicBezTo>
                <a:cubicBezTo>
                  <a:pt x="632" y="422"/>
                  <a:pt x="632" y="420"/>
                  <a:pt x="632" y="418"/>
                </a:cubicBezTo>
                <a:cubicBezTo>
                  <a:pt x="632" y="418"/>
                  <a:pt x="632" y="418"/>
                  <a:pt x="632" y="418"/>
                </a:cubicBezTo>
                <a:cubicBezTo>
                  <a:pt x="633" y="416"/>
                  <a:pt x="633" y="415"/>
                  <a:pt x="634" y="413"/>
                </a:cubicBezTo>
                <a:cubicBezTo>
                  <a:pt x="634" y="413"/>
                  <a:pt x="634" y="412"/>
                  <a:pt x="634" y="412"/>
                </a:cubicBezTo>
                <a:cubicBezTo>
                  <a:pt x="635" y="410"/>
                  <a:pt x="635" y="409"/>
                  <a:pt x="635" y="408"/>
                </a:cubicBezTo>
                <a:cubicBezTo>
                  <a:pt x="635" y="408"/>
                  <a:pt x="636" y="407"/>
                  <a:pt x="636" y="407"/>
                </a:cubicBezTo>
                <a:cubicBezTo>
                  <a:pt x="636" y="405"/>
                  <a:pt x="637" y="403"/>
                  <a:pt x="638" y="402"/>
                </a:cubicBezTo>
                <a:cubicBezTo>
                  <a:pt x="638" y="402"/>
                  <a:pt x="638" y="402"/>
                  <a:pt x="638" y="402"/>
                </a:cubicBezTo>
                <a:cubicBezTo>
                  <a:pt x="640" y="395"/>
                  <a:pt x="644" y="389"/>
                  <a:pt x="648" y="383"/>
                </a:cubicBezTo>
                <a:cubicBezTo>
                  <a:pt x="648" y="382"/>
                  <a:pt x="649" y="380"/>
                  <a:pt x="650" y="379"/>
                </a:cubicBezTo>
                <a:cubicBezTo>
                  <a:pt x="650" y="379"/>
                  <a:pt x="650" y="379"/>
                  <a:pt x="650" y="379"/>
                </a:cubicBezTo>
                <a:cubicBezTo>
                  <a:pt x="651" y="378"/>
                  <a:pt x="652" y="377"/>
                  <a:pt x="653" y="376"/>
                </a:cubicBezTo>
                <a:cubicBezTo>
                  <a:pt x="653" y="375"/>
                  <a:pt x="653" y="375"/>
                  <a:pt x="653" y="375"/>
                </a:cubicBezTo>
                <a:cubicBezTo>
                  <a:pt x="655" y="372"/>
                  <a:pt x="658" y="369"/>
                  <a:pt x="661" y="366"/>
                </a:cubicBezTo>
                <a:cubicBezTo>
                  <a:pt x="661" y="366"/>
                  <a:pt x="661" y="365"/>
                  <a:pt x="661" y="365"/>
                </a:cubicBezTo>
                <a:cubicBezTo>
                  <a:pt x="662" y="364"/>
                  <a:pt x="663" y="363"/>
                  <a:pt x="664" y="363"/>
                </a:cubicBezTo>
                <a:cubicBezTo>
                  <a:pt x="664" y="362"/>
                  <a:pt x="664" y="362"/>
                  <a:pt x="665" y="362"/>
                </a:cubicBezTo>
                <a:cubicBezTo>
                  <a:pt x="669" y="358"/>
                  <a:pt x="673" y="355"/>
                  <a:pt x="677" y="351"/>
                </a:cubicBezTo>
                <a:cubicBezTo>
                  <a:pt x="678" y="351"/>
                  <a:pt x="678" y="351"/>
                  <a:pt x="678" y="351"/>
                </a:cubicBezTo>
                <a:cubicBezTo>
                  <a:pt x="679" y="350"/>
                  <a:pt x="680" y="349"/>
                  <a:pt x="681" y="349"/>
                </a:cubicBezTo>
                <a:cubicBezTo>
                  <a:pt x="681" y="348"/>
                  <a:pt x="682" y="348"/>
                  <a:pt x="682" y="348"/>
                </a:cubicBezTo>
                <a:cubicBezTo>
                  <a:pt x="685" y="346"/>
                  <a:pt x="689" y="344"/>
                  <a:pt x="692" y="342"/>
                </a:cubicBezTo>
                <a:cubicBezTo>
                  <a:pt x="693" y="342"/>
                  <a:pt x="693" y="342"/>
                  <a:pt x="693" y="342"/>
                </a:cubicBezTo>
                <a:cubicBezTo>
                  <a:pt x="694" y="341"/>
                  <a:pt x="695" y="341"/>
                  <a:pt x="696" y="340"/>
                </a:cubicBezTo>
                <a:cubicBezTo>
                  <a:pt x="697" y="340"/>
                  <a:pt x="697" y="340"/>
                  <a:pt x="697" y="340"/>
                </a:cubicBezTo>
                <a:cubicBezTo>
                  <a:pt x="698" y="339"/>
                  <a:pt x="700" y="339"/>
                  <a:pt x="701" y="338"/>
                </a:cubicBezTo>
                <a:cubicBezTo>
                  <a:pt x="707" y="335"/>
                  <a:pt x="714" y="333"/>
                  <a:pt x="721" y="331"/>
                </a:cubicBezTo>
                <a:cubicBezTo>
                  <a:pt x="723" y="331"/>
                  <a:pt x="725" y="331"/>
                  <a:pt x="726" y="331"/>
                </a:cubicBezTo>
                <a:cubicBezTo>
                  <a:pt x="727" y="330"/>
                  <a:pt x="727" y="330"/>
                  <a:pt x="728" y="330"/>
                </a:cubicBezTo>
                <a:cubicBezTo>
                  <a:pt x="729" y="330"/>
                  <a:pt x="730" y="330"/>
                  <a:pt x="732" y="330"/>
                </a:cubicBezTo>
                <a:cubicBezTo>
                  <a:pt x="732" y="330"/>
                  <a:pt x="733" y="330"/>
                  <a:pt x="733" y="330"/>
                </a:cubicBezTo>
                <a:cubicBezTo>
                  <a:pt x="735" y="329"/>
                  <a:pt x="736" y="329"/>
                  <a:pt x="738" y="329"/>
                </a:cubicBezTo>
                <a:cubicBezTo>
                  <a:pt x="738" y="329"/>
                  <a:pt x="738" y="329"/>
                  <a:pt x="739" y="329"/>
                </a:cubicBezTo>
                <a:cubicBezTo>
                  <a:pt x="740" y="329"/>
                  <a:pt x="742" y="329"/>
                  <a:pt x="744" y="329"/>
                </a:cubicBezTo>
                <a:cubicBezTo>
                  <a:pt x="744" y="329"/>
                  <a:pt x="745" y="329"/>
                  <a:pt x="745" y="329"/>
                </a:cubicBezTo>
                <a:cubicBezTo>
                  <a:pt x="747" y="329"/>
                  <a:pt x="748" y="329"/>
                  <a:pt x="749" y="329"/>
                </a:cubicBezTo>
                <a:cubicBezTo>
                  <a:pt x="750" y="329"/>
                  <a:pt x="750" y="329"/>
                  <a:pt x="751" y="329"/>
                </a:cubicBezTo>
                <a:cubicBezTo>
                  <a:pt x="753" y="329"/>
                  <a:pt x="755" y="329"/>
                  <a:pt x="756" y="329"/>
                </a:cubicBezTo>
                <a:cubicBezTo>
                  <a:pt x="758" y="329"/>
                  <a:pt x="760" y="330"/>
                  <a:pt x="762" y="330"/>
                </a:cubicBezTo>
                <a:cubicBezTo>
                  <a:pt x="762" y="330"/>
                  <a:pt x="763" y="330"/>
                  <a:pt x="763" y="330"/>
                </a:cubicBezTo>
                <a:cubicBezTo>
                  <a:pt x="765" y="330"/>
                  <a:pt x="766" y="330"/>
                  <a:pt x="767" y="331"/>
                </a:cubicBezTo>
                <a:cubicBezTo>
                  <a:pt x="768" y="331"/>
                  <a:pt x="768" y="331"/>
                  <a:pt x="769" y="331"/>
                </a:cubicBezTo>
                <a:cubicBezTo>
                  <a:pt x="771" y="331"/>
                  <a:pt x="772" y="332"/>
                  <a:pt x="774" y="332"/>
                </a:cubicBezTo>
                <a:cubicBezTo>
                  <a:pt x="774" y="332"/>
                  <a:pt x="774" y="332"/>
                  <a:pt x="775" y="332"/>
                </a:cubicBezTo>
                <a:cubicBezTo>
                  <a:pt x="776" y="333"/>
                  <a:pt x="778" y="333"/>
                  <a:pt x="779" y="333"/>
                </a:cubicBezTo>
                <a:cubicBezTo>
                  <a:pt x="780" y="334"/>
                  <a:pt x="780" y="334"/>
                  <a:pt x="781" y="334"/>
                </a:cubicBezTo>
                <a:cubicBezTo>
                  <a:pt x="782" y="334"/>
                  <a:pt x="783" y="335"/>
                  <a:pt x="784" y="335"/>
                </a:cubicBezTo>
                <a:cubicBezTo>
                  <a:pt x="785" y="335"/>
                  <a:pt x="785" y="335"/>
                  <a:pt x="786" y="336"/>
                </a:cubicBezTo>
                <a:cubicBezTo>
                  <a:pt x="787" y="336"/>
                  <a:pt x="789" y="337"/>
                  <a:pt x="791" y="337"/>
                </a:cubicBezTo>
                <a:cubicBezTo>
                  <a:pt x="797" y="340"/>
                  <a:pt x="804" y="344"/>
                  <a:pt x="810" y="347"/>
                </a:cubicBezTo>
                <a:cubicBezTo>
                  <a:pt x="811" y="348"/>
                  <a:pt x="812" y="349"/>
                  <a:pt x="813" y="350"/>
                </a:cubicBezTo>
                <a:cubicBezTo>
                  <a:pt x="813" y="350"/>
                  <a:pt x="813" y="350"/>
                  <a:pt x="814" y="350"/>
                </a:cubicBezTo>
                <a:cubicBezTo>
                  <a:pt x="815" y="351"/>
                  <a:pt x="816" y="352"/>
                  <a:pt x="817" y="352"/>
                </a:cubicBezTo>
                <a:cubicBezTo>
                  <a:pt x="817" y="353"/>
                  <a:pt x="817" y="353"/>
                  <a:pt x="817" y="353"/>
                </a:cubicBezTo>
                <a:cubicBezTo>
                  <a:pt x="821" y="355"/>
                  <a:pt x="824" y="358"/>
                  <a:pt x="827" y="361"/>
                </a:cubicBezTo>
                <a:cubicBezTo>
                  <a:pt x="827" y="361"/>
                  <a:pt x="827" y="361"/>
                  <a:pt x="827" y="361"/>
                </a:cubicBezTo>
                <a:cubicBezTo>
                  <a:pt x="828" y="362"/>
                  <a:pt x="829" y="363"/>
                  <a:pt x="830" y="364"/>
                </a:cubicBezTo>
                <a:cubicBezTo>
                  <a:pt x="830" y="364"/>
                  <a:pt x="830" y="364"/>
                  <a:pt x="831" y="364"/>
                </a:cubicBezTo>
                <a:cubicBezTo>
                  <a:pt x="834" y="368"/>
                  <a:pt x="838" y="373"/>
                  <a:pt x="841" y="377"/>
                </a:cubicBezTo>
                <a:cubicBezTo>
                  <a:pt x="841" y="377"/>
                  <a:pt x="842" y="378"/>
                  <a:pt x="842" y="378"/>
                </a:cubicBezTo>
                <a:cubicBezTo>
                  <a:pt x="842" y="379"/>
                  <a:pt x="843" y="380"/>
                  <a:pt x="844" y="381"/>
                </a:cubicBezTo>
                <a:cubicBezTo>
                  <a:pt x="844" y="381"/>
                  <a:pt x="844" y="381"/>
                  <a:pt x="844" y="382"/>
                </a:cubicBezTo>
                <a:cubicBezTo>
                  <a:pt x="847" y="385"/>
                  <a:pt x="849" y="389"/>
                  <a:pt x="851" y="392"/>
                </a:cubicBezTo>
                <a:cubicBezTo>
                  <a:pt x="851" y="392"/>
                  <a:pt x="851" y="393"/>
                  <a:pt x="851" y="393"/>
                </a:cubicBezTo>
                <a:cubicBezTo>
                  <a:pt x="851" y="394"/>
                  <a:pt x="852" y="395"/>
                  <a:pt x="852" y="396"/>
                </a:cubicBezTo>
                <a:cubicBezTo>
                  <a:pt x="853" y="396"/>
                  <a:pt x="853" y="397"/>
                  <a:pt x="853" y="397"/>
                </a:cubicBezTo>
                <a:cubicBezTo>
                  <a:pt x="853" y="398"/>
                  <a:pt x="854" y="399"/>
                  <a:pt x="854" y="401"/>
                </a:cubicBezTo>
                <a:cubicBezTo>
                  <a:pt x="857" y="407"/>
                  <a:pt x="859" y="414"/>
                  <a:pt x="861" y="421"/>
                </a:cubicBezTo>
                <a:cubicBezTo>
                  <a:pt x="861" y="423"/>
                  <a:pt x="862" y="424"/>
                  <a:pt x="862" y="426"/>
                </a:cubicBezTo>
                <a:cubicBezTo>
                  <a:pt x="862" y="427"/>
                  <a:pt x="862" y="427"/>
                  <a:pt x="862" y="428"/>
                </a:cubicBezTo>
                <a:cubicBezTo>
                  <a:pt x="862" y="429"/>
                  <a:pt x="863" y="430"/>
                  <a:pt x="863" y="431"/>
                </a:cubicBezTo>
                <a:cubicBezTo>
                  <a:pt x="863" y="432"/>
                  <a:pt x="863" y="433"/>
                  <a:pt x="863" y="433"/>
                </a:cubicBezTo>
                <a:cubicBezTo>
                  <a:pt x="863" y="435"/>
                  <a:pt x="863" y="436"/>
                  <a:pt x="863" y="438"/>
                </a:cubicBezTo>
                <a:cubicBezTo>
                  <a:pt x="863" y="438"/>
                  <a:pt x="863" y="438"/>
                  <a:pt x="863" y="438"/>
                </a:cubicBezTo>
                <a:cubicBezTo>
                  <a:pt x="863" y="440"/>
                  <a:pt x="864" y="442"/>
                  <a:pt x="864" y="444"/>
                </a:cubicBezTo>
                <a:lnTo>
                  <a:pt x="864" y="445"/>
                </a:lnTo>
                <a:cubicBezTo>
                  <a:pt x="864" y="447"/>
                  <a:pt x="864" y="448"/>
                  <a:pt x="864" y="449"/>
                </a:cubicBezTo>
                <a:cubicBezTo>
                  <a:pt x="864" y="450"/>
                  <a:pt x="864" y="450"/>
                  <a:pt x="864" y="451"/>
                </a:cubicBezTo>
                <a:cubicBezTo>
                  <a:pt x="863" y="453"/>
                  <a:pt x="863" y="454"/>
                  <a:pt x="863" y="456"/>
                </a:cubicBezTo>
                <a:cubicBezTo>
                  <a:pt x="863" y="458"/>
                  <a:pt x="863" y="460"/>
                  <a:pt x="863" y="462"/>
                </a:cubicBezTo>
                <a:close/>
                <a:moveTo>
                  <a:pt x="942" y="498"/>
                </a:moveTo>
                <a:lnTo>
                  <a:pt x="948" y="429"/>
                </a:lnTo>
                <a:lnTo>
                  <a:pt x="908" y="425"/>
                </a:lnTo>
                <a:cubicBezTo>
                  <a:pt x="906" y="406"/>
                  <a:pt x="900" y="387"/>
                  <a:pt x="891" y="370"/>
                </a:cubicBezTo>
                <a:lnTo>
                  <a:pt x="922" y="344"/>
                </a:lnTo>
                <a:lnTo>
                  <a:pt x="877" y="291"/>
                </a:lnTo>
                <a:lnTo>
                  <a:pt x="846" y="317"/>
                </a:lnTo>
                <a:cubicBezTo>
                  <a:pt x="831" y="305"/>
                  <a:pt x="814" y="296"/>
                  <a:pt x="795" y="290"/>
                </a:cubicBezTo>
                <a:lnTo>
                  <a:pt x="798" y="250"/>
                </a:lnTo>
                <a:lnTo>
                  <a:pt x="729" y="244"/>
                </a:lnTo>
                <a:lnTo>
                  <a:pt x="725" y="284"/>
                </a:lnTo>
                <a:cubicBezTo>
                  <a:pt x="706" y="287"/>
                  <a:pt x="687" y="293"/>
                  <a:pt x="670" y="302"/>
                </a:cubicBezTo>
                <a:lnTo>
                  <a:pt x="644" y="271"/>
                </a:lnTo>
                <a:lnTo>
                  <a:pt x="591" y="316"/>
                </a:lnTo>
                <a:lnTo>
                  <a:pt x="617" y="346"/>
                </a:lnTo>
                <a:cubicBezTo>
                  <a:pt x="605" y="362"/>
                  <a:pt x="596" y="379"/>
                  <a:pt x="590" y="398"/>
                </a:cubicBezTo>
                <a:lnTo>
                  <a:pt x="550" y="394"/>
                </a:lnTo>
                <a:lnTo>
                  <a:pt x="544" y="464"/>
                </a:lnTo>
                <a:lnTo>
                  <a:pt x="584" y="467"/>
                </a:lnTo>
                <a:cubicBezTo>
                  <a:pt x="587" y="487"/>
                  <a:pt x="593" y="505"/>
                  <a:pt x="602" y="522"/>
                </a:cubicBezTo>
                <a:lnTo>
                  <a:pt x="571" y="548"/>
                </a:lnTo>
                <a:lnTo>
                  <a:pt x="616" y="601"/>
                </a:lnTo>
                <a:lnTo>
                  <a:pt x="647" y="575"/>
                </a:lnTo>
                <a:cubicBezTo>
                  <a:pt x="662" y="587"/>
                  <a:pt x="679" y="596"/>
                  <a:pt x="698" y="602"/>
                </a:cubicBezTo>
                <a:lnTo>
                  <a:pt x="694" y="642"/>
                </a:lnTo>
                <a:lnTo>
                  <a:pt x="764" y="648"/>
                </a:lnTo>
                <a:lnTo>
                  <a:pt x="767" y="608"/>
                </a:lnTo>
                <a:cubicBezTo>
                  <a:pt x="787" y="606"/>
                  <a:pt x="805" y="600"/>
                  <a:pt x="822" y="591"/>
                </a:cubicBezTo>
                <a:lnTo>
                  <a:pt x="848" y="621"/>
                </a:lnTo>
                <a:lnTo>
                  <a:pt x="901" y="577"/>
                </a:lnTo>
                <a:lnTo>
                  <a:pt x="876" y="546"/>
                </a:lnTo>
                <a:cubicBezTo>
                  <a:pt x="887" y="531"/>
                  <a:pt x="896" y="513"/>
                  <a:pt x="902" y="494"/>
                </a:cubicBezTo>
                <a:lnTo>
                  <a:pt x="942" y="49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lnSpc>
                <a:spcPct val="120000"/>
              </a:lnSpc>
              <a:spcBef>
                <a:spcPct val="0"/>
              </a:spcBef>
              <a:spcAft>
                <a:spcPct val="0"/>
              </a:spcAft>
            </a:pPr>
            <a:endParaRPr lang="zh-CN" altLang="en-US" dirty="0">
              <a:solidFill>
                <a:srgbClr val="313D51"/>
              </a:solidFill>
              <a:latin typeface="微软雅黑"/>
              <a:cs typeface="+mn-ea"/>
              <a:sym typeface="+mn-lt"/>
            </a:endParaRPr>
          </a:p>
        </p:txBody>
      </p:sp>
    </p:spTree>
    <p:extLst>
      <p:ext uri="{BB962C8B-B14F-4D97-AF65-F5344CB8AC3E}">
        <p14:creationId xmlns:p14="http://schemas.microsoft.com/office/powerpoint/2010/main" val="32339449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7318E4AF-C4DD-460F-8DDE-AE0753941914}"/>
              </a:ext>
            </a:extLst>
          </p:cNvPr>
          <p:cNvGrpSpPr/>
          <p:nvPr/>
        </p:nvGrpSpPr>
        <p:grpSpPr>
          <a:xfrm>
            <a:off x="2744396" y="1316076"/>
            <a:ext cx="7282631" cy="1201992"/>
            <a:chOff x="534343" y="1666875"/>
            <a:chExt cx="10357848" cy="2181225"/>
          </a:xfrm>
        </p:grpSpPr>
        <p:sp>
          <p:nvSpPr>
            <p:cNvPr id="11" name="矩形 10">
              <a:extLst>
                <a:ext uri="{FF2B5EF4-FFF2-40B4-BE49-F238E27FC236}">
                  <a16:creationId xmlns:a16="http://schemas.microsoft.com/office/drawing/2014/main" id="{1584951C-A975-41E8-BA28-383C2C5F0715}"/>
                </a:ext>
              </a:extLst>
            </p:cNvPr>
            <p:cNvSpPr>
              <a:spLocks noChangeArrowheads="1"/>
            </p:cNvSpPr>
            <p:nvPr/>
          </p:nvSpPr>
          <p:spPr bwMode="auto">
            <a:xfrm>
              <a:off x="2210743" y="1666875"/>
              <a:ext cx="8681448" cy="2181225"/>
            </a:xfrm>
            <a:prstGeom prst="rect">
              <a:avLst/>
            </a:prstGeom>
            <a:solidFill>
              <a:srgbClr val="FFFFFF"/>
            </a:solidFill>
            <a:ln w="9525" algn="ctr">
              <a:solidFill>
                <a:srgbClr val="C2C1C1"/>
              </a:solidFill>
              <a:round/>
            </a:ln>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ct val="0"/>
                </a:spcBef>
                <a:spcAft>
                  <a:spcPts val="0"/>
                </a:spcAft>
                <a:buClrTx/>
                <a:buSzTx/>
                <a:buFontTx/>
                <a:buNone/>
                <a:defRPr/>
              </a:pPr>
              <a:endParaRPr kumimoji="0" lang="zh-CN" altLang="en-US" sz="1400" b="0" i="0" u="none" strike="noStrike" kern="0" cap="none" spc="0" normalizeH="0" baseline="0" noProof="0">
                <a:ln>
                  <a:noFill/>
                </a:ln>
                <a:solidFill>
                  <a:srgbClr val="C4261D"/>
                </a:solidFill>
                <a:effectLst/>
                <a:uLnTx/>
                <a:uFillTx/>
                <a:latin typeface="Arial" panose="020B0604020202020204" pitchFamily="34" charset="0"/>
                <a:ea typeface="宋体" panose="02010600030101010101" pitchFamily="2" charset="-122"/>
              </a:endParaRPr>
            </a:p>
          </p:txBody>
        </p:sp>
        <p:sp>
          <p:nvSpPr>
            <p:cNvPr id="12" name="右箭头 2">
              <a:extLst>
                <a:ext uri="{FF2B5EF4-FFF2-40B4-BE49-F238E27FC236}">
                  <a16:creationId xmlns:a16="http://schemas.microsoft.com/office/drawing/2014/main" id="{72BFD942-04F7-4B5C-991D-A4B8952B3C3A}"/>
                </a:ext>
              </a:extLst>
            </p:cNvPr>
            <p:cNvSpPr>
              <a:spLocks noChangeArrowheads="1"/>
            </p:cNvSpPr>
            <p:nvPr/>
          </p:nvSpPr>
          <p:spPr bwMode="auto">
            <a:xfrm>
              <a:off x="2139306" y="2408237"/>
              <a:ext cx="576262" cy="763588"/>
            </a:xfrm>
            <a:prstGeom prst="rightArrow">
              <a:avLst>
                <a:gd name="adj1" fmla="val 50000"/>
                <a:gd name="adj2" fmla="val 50000"/>
              </a:avLst>
            </a:prstGeom>
            <a:solidFill>
              <a:schemeClr val="accent1"/>
            </a:solidFill>
            <a:ln>
              <a:noFill/>
            </a:ln>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ct val="0"/>
                </a:spcBef>
                <a:spcAft>
                  <a:spcPts val="0"/>
                </a:spcAft>
                <a:buClrTx/>
                <a:buSzTx/>
                <a:buFontTx/>
                <a:buNone/>
                <a:defRPr/>
              </a:pPr>
              <a:endParaRPr kumimoji="0" lang="zh-CN" altLang="en-US" sz="1400" b="0" i="0" u="none" strike="noStrike" kern="0" cap="none" spc="0" normalizeH="0" baseline="0" noProof="0">
                <a:ln>
                  <a:noFill/>
                </a:ln>
                <a:solidFill>
                  <a:srgbClr val="C4261D"/>
                </a:solidFill>
                <a:effectLst/>
                <a:uLnTx/>
                <a:uFillTx/>
                <a:latin typeface="Arial" panose="020B0604020202020204" pitchFamily="34" charset="0"/>
                <a:ea typeface="宋体" panose="02010600030101010101" pitchFamily="2" charset="-122"/>
              </a:endParaRPr>
            </a:p>
          </p:txBody>
        </p:sp>
        <p:sp>
          <p:nvSpPr>
            <p:cNvPr id="13" name="矩形 12">
              <a:extLst>
                <a:ext uri="{FF2B5EF4-FFF2-40B4-BE49-F238E27FC236}">
                  <a16:creationId xmlns:a16="http://schemas.microsoft.com/office/drawing/2014/main" id="{E768BAEE-CC97-432A-94DE-BD9EF3D87B29}"/>
                </a:ext>
              </a:extLst>
            </p:cNvPr>
            <p:cNvSpPr/>
            <p:nvPr/>
          </p:nvSpPr>
          <p:spPr bwMode="auto">
            <a:xfrm>
              <a:off x="534343" y="1666875"/>
              <a:ext cx="1724025" cy="2181225"/>
            </a:xfrm>
            <a:prstGeom prst="rect">
              <a:avLst/>
            </a:prstGeom>
            <a:solidFill>
              <a:schemeClr val="accent1"/>
            </a:solidFill>
            <a:ln w="9525" cap="flat" cmpd="sng" algn="ctr">
              <a:solidFill>
                <a:srgbClr val="FFFFFF"/>
              </a:solidFill>
              <a:prstDash val="solid"/>
              <a:round/>
              <a:headEnd type="none" w="med" len="med"/>
              <a:tailEnd type="none" w="med" len="med"/>
            </a:ln>
            <a:effectLst>
              <a:outerShdw blurRad="50800" dist="38100" dir="2700000" algn="tl" rotWithShape="0">
                <a:prstClr val="black">
                  <a:alpha val="40000"/>
                </a:prstClr>
              </a:outerShdw>
            </a:effec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srgbClr val="C4261D"/>
                </a:solidFill>
                <a:effectLst/>
                <a:uLnTx/>
                <a:uFillTx/>
              </a:endParaRPr>
            </a:p>
          </p:txBody>
        </p:sp>
      </p:grpSp>
      <p:grpSp>
        <p:nvGrpSpPr>
          <p:cNvPr id="3" name="Group 4">
            <a:extLst>
              <a:ext uri="{FF2B5EF4-FFF2-40B4-BE49-F238E27FC236}">
                <a16:creationId xmlns:a16="http://schemas.microsoft.com/office/drawing/2014/main" id="{87EF3EA4-700A-4F85-9533-6899D4FFA1F4}"/>
              </a:ext>
            </a:extLst>
          </p:cNvPr>
          <p:cNvGrpSpPr>
            <a:grpSpLocks noChangeAspect="1"/>
          </p:cNvGrpSpPr>
          <p:nvPr/>
        </p:nvGrpSpPr>
        <p:grpSpPr bwMode="auto">
          <a:xfrm>
            <a:off x="3031416" y="1661985"/>
            <a:ext cx="565219" cy="594731"/>
            <a:chOff x="2880" y="394"/>
            <a:chExt cx="736" cy="774"/>
          </a:xfrm>
          <a:solidFill>
            <a:schemeClr val="bg1"/>
          </a:solidFill>
        </p:grpSpPr>
        <p:sp>
          <p:nvSpPr>
            <p:cNvPr id="5" name="Freeform 5">
              <a:extLst>
                <a:ext uri="{FF2B5EF4-FFF2-40B4-BE49-F238E27FC236}">
                  <a16:creationId xmlns:a16="http://schemas.microsoft.com/office/drawing/2014/main" id="{D4AEE466-BA61-4518-B7EE-DA22E11F1F8C}"/>
                </a:ext>
              </a:extLst>
            </p:cNvPr>
            <p:cNvSpPr>
              <a:spLocks noEditPoints="1"/>
            </p:cNvSpPr>
            <p:nvPr/>
          </p:nvSpPr>
          <p:spPr bwMode="auto">
            <a:xfrm>
              <a:off x="2880" y="394"/>
              <a:ext cx="736" cy="774"/>
            </a:xfrm>
            <a:custGeom>
              <a:avLst/>
              <a:gdLst>
                <a:gd name="T0" fmla="*/ 536 w 602"/>
                <a:gd name="T1" fmla="*/ 262 h 636"/>
                <a:gd name="T2" fmla="*/ 458 w 602"/>
                <a:gd name="T3" fmla="*/ 78 h 636"/>
                <a:gd name="T4" fmla="*/ 268 w 602"/>
                <a:gd name="T5" fmla="*/ 0 h 636"/>
                <a:gd name="T6" fmla="*/ 79 w 602"/>
                <a:gd name="T7" fmla="*/ 78 h 636"/>
                <a:gd name="T8" fmla="*/ 0 w 602"/>
                <a:gd name="T9" fmla="*/ 268 h 636"/>
                <a:gd name="T10" fmla="*/ 94 w 602"/>
                <a:gd name="T11" fmla="*/ 571 h 636"/>
                <a:gd name="T12" fmla="*/ 113 w 602"/>
                <a:gd name="T13" fmla="*/ 636 h 636"/>
                <a:gd name="T14" fmla="*/ 392 w 602"/>
                <a:gd name="T15" fmla="*/ 616 h 636"/>
                <a:gd name="T16" fmla="*/ 503 w 602"/>
                <a:gd name="T17" fmla="*/ 568 h 636"/>
                <a:gd name="T18" fmla="*/ 535 w 602"/>
                <a:gd name="T19" fmla="*/ 398 h 636"/>
                <a:gd name="T20" fmla="*/ 598 w 602"/>
                <a:gd name="T21" fmla="*/ 389 h 636"/>
                <a:gd name="T22" fmla="*/ 268 w 602"/>
                <a:gd name="T23" fmla="*/ 39 h 636"/>
                <a:gd name="T24" fmla="*/ 395 w 602"/>
                <a:gd name="T25" fmla="*/ 248 h 636"/>
                <a:gd name="T26" fmla="*/ 183 w 602"/>
                <a:gd name="T27" fmla="*/ 187 h 636"/>
                <a:gd name="T28" fmla="*/ 40 w 602"/>
                <a:gd name="T29" fmla="*/ 248 h 636"/>
                <a:gd name="T30" fmla="*/ 273 w 602"/>
                <a:gd name="T31" fmla="*/ 317 h 636"/>
                <a:gd name="T32" fmla="*/ 273 w 602"/>
                <a:gd name="T33" fmla="*/ 279 h 636"/>
                <a:gd name="T34" fmla="*/ 273 w 602"/>
                <a:gd name="T35" fmla="*/ 317 h 636"/>
                <a:gd name="T36" fmla="*/ 293 w 602"/>
                <a:gd name="T37" fmla="*/ 454 h 636"/>
                <a:gd name="T38" fmla="*/ 246 w 602"/>
                <a:gd name="T39" fmla="*/ 441 h 636"/>
                <a:gd name="T40" fmla="*/ 288 w 602"/>
                <a:gd name="T41" fmla="*/ 402 h 636"/>
                <a:gd name="T42" fmla="*/ 323 w 602"/>
                <a:gd name="T43" fmla="*/ 298 h 636"/>
                <a:gd name="T44" fmla="*/ 222 w 602"/>
                <a:gd name="T45" fmla="*/ 298 h 636"/>
                <a:gd name="T46" fmla="*/ 257 w 602"/>
                <a:gd name="T47" fmla="*/ 402 h 636"/>
                <a:gd name="T48" fmla="*/ 197 w 602"/>
                <a:gd name="T49" fmla="*/ 322 h 636"/>
                <a:gd name="T50" fmla="*/ 185 w 602"/>
                <a:gd name="T51" fmla="*/ 276 h 636"/>
                <a:gd name="T52" fmla="*/ 272 w 602"/>
                <a:gd name="T53" fmla="*/ 189 h 636"/>
                <a:gd name="T54" fmla="*/ 349 w 602"/>
                <a:gd name="T55" fmla="*/ 318 h 636"/>
                <a:gd name="T56" fmla="*/ 347 w 602"/>
                <a:gd name="T57" fmla="*/ 322 h 636"/>
                <a:gd name="T58" fmla="*/ 288 w 602"/>
                <a:gd name="T59" fmla="*/ 402 h 636"/>
                <a:gd name="T60" fmla="*/ 497 w 602"/>
                <a:gd name="T61" fmla="*/ 377 h 636"/>
                <a:gd name="T62" fmla="*/ 373 w 602"/>
                <a:gd name="T63" fmla="*/ 529 h 636"/>
                <a:gd name="T64" fmla="*/ 353 w 602"/>
                <a:gd name="T65" fmla="*/ 597 h 636"/>
                <a:gd name="T66" fmla="*/ 133 w 602"/>
                <a:gd name="T67" fmla="*/ 597 h 636"/>
                <a:gd name="T68" fmla="*/ 132 w 602"/>
                <a:gd name="T69" fmla="*/ 562 h 636"/>
                <a:gd name="T70" fmla="*/ 79 w 602"/>
                <a:gd name="T71" fmla="*/ 397 h 636"/>
                <a:gd name="T72" fmla="*/ 146 w 602"/>
                <a:gd name="T73" fmla="*/ 287 h 636"/>
                <a:gd name="T74" fmla="*/ 161 w 602"/>
                <a:gd name="T75" fmla="*/ 338 h 636"/>
                <a:gd name="T76" fmla="*/ 214 w 602"/>
                <a:gd name="T77" fmla="*/ 467 h 636"/>
                <a:gd name="T78" fmla="*/ 294 w 602"/>
                <a:gd name="T79" fmla="*/ 493 h 636"/>
                <a:gd name="T80" fmla="*/ 341 w 602"/>
                <a:gd name="T81" fmla="*/ 434 h 636"/>
                <a:gd name="T82" fmla="*/ 383 w 602"/>
                <a:gd name="T83" fmla="*/ 335 h 636"/>
                <a:gd name="T84" fmla="*/ 506 w 602"/>
                <a:gd name="T85" fmla="*/ 287 h 636"/>
                <a:gd name="T86" fmla="*/ 517 w 602"/>
                <a:gd name="T87" fmla="*/ 359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2" h="636">
                  <a:moveTo>
                    <a:pt x="598" y="369"/>
                  </a:moveTo>
                  <a:cubicBezTo>
                    <a:pt x="536" y="262"/>
                    <a:pt x="536" y="262"/>
                    <a:pt x="536" y="262"/>
                  </a:cubicBezTo>
                  <a:cubicBezTo>
                    <a:pt x="536" y="228"/>
                    <a:pt x="529" y="195"/>
                    <a:pt x="515" y="164"/>
                  </a:cubicBezTo>
                  <a:cubicBezTo>
                    <a:pt x="502" y="132"/>
                    <a:pt x="482" y="103"/>
                    <a:pt x="458" y="78"/>
                  </a:cubicBezTo>
                  <a:cubicBezTo>
                    <a:pt x="433" y="54"/>
                    <a:pt x="405" y="34"/>
                    <a:pt x="373" y="21"/>
                  </a:cubicBezTo>
                  <a:cubicBezTo>
                    <a:pt x="340" y="7"/>
                    <a:pt x="305" y="0"/>
                    <a:pt x="268" y="0"/>
                  </a:cubicBezTo>
                  <a:cubicBezTo>
                    <a:pt x="232" y="0"/>
                    <a:pt x="197" y="7"/>
                    <a:pt x="164" y="21"/>
                  </a:cubicBezTo>
                  <a:cubicBezTo>
                    <a:pt x="132" y="34"/>
                    <a:pt x="104" y="54"/>
                    <a:pt x="79" y="78"/>
                  </a:cubicBezTo>
                  <a:cubicBezTo>
                    <a:pt x="54" y="103"/>
                    <a:pt x="35" y="132"/>
                    <a:pt x="22" y="164"/>
                  </a:cubicBezTo>
                  <a:cubicBezTo>
                    <a:pt x="8" y="197"/>
                    <a:pt x="0" y="232"/>
                    <a:pt x="0" y="268"/>
                  </a:cubicBezTo>
                  <a:cubicBezTo>
                    <a:pt x="0" y="321"/>
                    <a:pt x="16" y="373"/>
                    <a:pt x="45" y="417"/>
                  </a:cubicBezTo>
                  <a:cubicBezTo>
                    <a:pt x="94" y="571"/>
                    <a:pt x="94" y="571"/>
                    <a:pt x="94" y="571"/>
                  </a:cubicBezTo>
                  <a:cubicBezTo>
                    <a:pt x="94" y="616"/>
                    <a:pt x="94" y="616"/>
                    <a:pt x="94" y="616"/>
                  </a:cubicBezTo>
                  <a:cubicBezTo>
                    <a:pt x="94" y="627"/>
                    <a:pt x="102" y="636"/>
                    <a:pt x="113" y="636"/>
                  </a:cubicBezTo>
                  <a:cubicBezTo>
                    <a:pt x="373" y="636"/>
                    <a:pt x="373" y="636"/>
                    <a:pt x="373" y="636"/>
                  </a:cubicBezTo>
                  <a:cubicBezTo>
                    <a:pt x="384" y="636"/>
                    <a:pt x="392" y="627"/>
                    <a:pt x="392" y="616"/>
                  </a:cubicBezTo>
                  <a:cubicBezTo>
                    <a:pt x="392" y="568"/>
                    <a:pt x="392" y="568"/>
                    <a:pt x="392" y="568"/>
                  </a:cubicBezTo>
                  <a:cubicBezTo>
                    <a:pt x="503" y="568"/>
                    <a:pt x="503" y="568"/>
                    <a:pt x="503" y="568"/>
                  </a:cubicBezTo>
                  <a:cubicBezTo>
                    <a:pt x="513" y="568"/>
                    <a:pt x="521" y="560"/>
                    <a:pt x="522" y="550"/>
                  </a:cubicBezTo>
                  <a:cubicBezTo>
                    <a:pt x="535" y="398"/>
                    <a:pt x="535" y="398"/>
                    <a:pt x="535" y="398"/>
                  </a:cubicBezTo>
                  <a:cubicBezTo>
                    <a:pt x="582" y="398"/>
                    <a:pt x="582" y="398"/>
                    <a:pt x="582" y="398"/>
                  </a:cubicBezTo>
                  <a:cubicBezTo>
                    <a:pt x="589" y="398"/>
                    <a:pt x="595" y="395"/>
                    <a:pt x="598" y="389"/>
                  </a:cubicBezTo>
                  <a:cubicBezTo>
                    <a:pt x="602" y="383"/>
                    <a:pt x="602" y="375"/>
                    <a:pt x="598" y="369"/>
                  </a:cubicBezTo>
                  <a:close/>
                  <a:moveTo>
                    <a:pt x="268" y="39"/>
                  </a:moveTo>
                  <a:cubicBezTo>
                    <a:pt x="388" y="39"/>
                    <a:pt x="486" y="131"/>
                    <a:pt x="496" y="248"/>
                  </a:cubicBezTo>
                  <a:cubicBezTo>
                    <a:pt x="395" y="248"/>
                    <a:pt x="395" y="248"/>
                    <a:pt x="395" y="248"/>
                  </a:cubicBezTo>
                  <a:cubicBezTo>
                    <a:pt x="382" y="192"/>
                    <a:pt x="332" y="150"/>
                    <a:pt x="272" y="150"/>
                  </a:cubicBezTo>
                  <a:cubicBezTo>
                    <a:pt x="238" y="150"/>
                    <a:pt x="206" y="163"/>
                    <a:pt x="183" y="187"/>
                  </a:cubicBezTo>
                  <a:cubicBezTo>
                    <a:pt x="165" y="204"/>
                    <a:pt x="154" y="225"/>
                    <a:pt x="149" y="248"/>
                  </a:cubicBezTo>
                  <a:cubicBezTo>
                    <a:pt x="40" y="248"/>
                    <a:pt x="40" y="248"/>
                    <a:pt x="40" y="248"/>
                  </a:cubicBezTo>
                  <a:cubicBezTo>
                    <a:pt x="50" y="131"/>
                    <a:pt x="149" y="39"/>
                    <a:pt x="268" y="39"/>
                  </a:cubicBezTo>
                  <a:close/>
                  <a:moveTo>
                    <a:pt x="273" y="317"/>
                  </a:moveTo>
                  <a:cubicBezTo>
                    <a:pt x="262" y="317"/>
                    <a:pt x="253" y="309"/>
                    <a:pt x="253" y="298"/>
                  </a:cubicBezTo>
                  <a:cubicBezTo>
                    <a:pt x="253" y="288"/>
                    <a:pt x="262" y="279"/>
                    <a:pt x="273" y="279"/>
                  </a:cubicBezTo>
                  <a:cubicBezTo>
                    <a:pt x="283" y="279"/>
                    <a:pt x="292" y="288"/>
                    <a:pt x="292" y="298"/>
                  </a:cubicBezTo>
                  <a:cubicBezTo>
                    <a:pt x="292" y="309"/>
                    <a:pt x="283" y="317"/>
                    <a:pt x="273" y="317"/>
                  </a:cubicBezTo>
                  <a:close/>
                  <a:moveTo>
                    <a:pt x="297" y="441"/>
                  </a:moveTo>
                  <a:cubicBezTo>
                    <a:pt x="293" y="454"/>
                    <a:pt x="293" y="454"/>
                    <a:pt x="293" y="454"/>
                  </a:cubicBezTo>
                  <a:cubicBezTo>
                    <a:pt x="251" y="454"/>
                    <a:pt x="251" y="454"/>
                    <a:pt x="251" y="454"/>
                  </a:cubicBezTo>
                  <a:cubicBezTo>
                    <a:pt x="246" y="441"/>
                    <a:pt x="246" y="441"/>
                    <a:pt x="246" y="441"/>
                  </a:cubicBezTo>
                  <a:lnTo>
                    <a:pt x="297" y="441"/>
                  </a:lnTo>
                  <a:close/>
                  <a:moveTo>
                    <a:pt x="288" y="402"/>
                  </a:moveTo>
                  <a:cubicBezTo>
                    <a:pt x="288" y="346"/>
                    <a:pt x="288" y="346"/>
                    <a:pt x="288" y="346"/>
                  </a:cubicBezTo>
                  <a:cubicBezTo>
                    <a:pt x="308" y="339"/>
                    <a:pt x="323" y="320"/>
                    <a:pt x="323" y="298"/>
                  </a:cubicBezTo>
                  <a:cubicBezTo>
                    <a:pt x="323" y="270"/>
                    <a:pt x="300" y="248"/>
                    <a:pt x="273" y="248"/>
                  </a:cubicBezTo>
                  <a:cubicBezTo>
                    <a:pt x="245" y="248"/>
                    <a:pt x="222" y="270"/>
                    <a:pt x="222" y="298"/>
                  </a:cubicBezTo>
                  <a:cubicBezTo>
                    <a:pt x="222" y="320"/>
                    <a:pt x="237" y="339"/>
                    <a:pt x="257" y="346"/>
                  </a:cubicBezTo>
                  <a:cubicBezTo>
                    <a:pt x="257" y="402"/>
                    <a:pt x="257" y="402"/>
                    <a:pt x="257" y="402"/>
                  </a:cubicBezTo>
                  <a:cubicBezTo>
                    <a:pt x="232" y="402"/>
                    <a:pt x="232" y="402"/>
                    <a:pt x="232" y="402"/>
                  </a:cubicBezTo>
                  <a:cubicBezTo>
                    <a:pt x="197" y="322"/>
                    <a:pt x="197" y="322"/>
                    <a:pt x="197" y="322"/>
                  </a:cubicBezTo>
                  <a:cubicBezTo>
                    <a:pt x="197" y="321"/>
                    <a:pt x="196" y="320"/>
                    <a:pt x="196" y="318"/>
                  </a:cubicBezTo>
                  <a:cubicBezTo>
                    <a:pt x="189" y="306"/>
                    <a:pt x="185" y="291"/>
                    <a:pt x="185" y="276"/>
                  </a:cubicBezTo>
                  <a:cubicBezTo>
                    <a:pt x="185" y="253"/>
                    <a:pt x="194" y="231"/>
                    <a:pt x="210" y="215"/>
                  </a:cubicBezTo>
                  <a:cubicBezTo>
                    <a:pt x="227" y="198"/>
                    <a:pt x="249" y="189"/>
                    <a:pt x="272" y="189"/>
                  </a:cubicBezTo>
                  <a:cubicBezTo>
                    <a:pt x="320" y="189"/>
                    <a:pt x="359" y="228"/>
                    <a:pt x="359" y="276"/>
                  </a:cubicBezTo>
                  <a:cubicBezTo>
                    <a:pt x="359" y="291"/>
                    <a:pt x="356" y="305"/>
                    <a:pt x="349" y="318"/>
                  </a:cubicBezTo>
                  <a:cubicBezTo>
                    <a:pt x="348" y="319"/>
                    <a:pt x="347" y="320"/>
                    <a:pt x="347" y="322"/>
                  </a:cubicBezTo>
                  <a:cubicBezTo>
                    <a:pt x="347" y="322"/>
                    <a:pt x="347" y="322"/>
                    <a:pt x="347" y="322"/>
                  </a:cubicBezTo>
                  <a:cubicBezTo>
                    <a:pt x="312" y="402"/>
                    <a:pt x="312" y="402"/>
                    <a:pt x="312" y="402"/>
                  </a:cubicBezTo>
                  <a:lnTo>
                    <a:pt x="288" y="402"/>
                  </a:lnTo>
                  <a:close/>
                  <a:moveTo>
                    <a:pt x="517" y="359"/>
                  </a:moveTo>
                  <a:cubicBezTo>
                    <a:pt x="506" y="359"/>
                    <a:pt x="498" y="367"/>
                    <a:pt x="497" y="377"/>
                  </a:cubicBezTo>
                  <a:cubicBezTo>
                    <a:pt x="485" y="529"/>
                    <a:pt x="485" y="529"/>
                    <a:pt x="485" y="529"/>
                  </a:cubicBezTo>
                  <a:cubicBezTo>
                    <a:pt x="373" y="529"/>
                    <a:pt x="373" y="529"/>
                    <a:pt x="373" y="529"/>
                  </a:cubicBezTo>
                  <a:cubicBezTo>
                    <a:pt x="362" y="529"/>
                    <a:pt x="353" y="537"/>
                    <a:pt x="353" y="548"/>
                  </a:cubicBezTo>
                  <a:cubicBezTo>
                    <a:pt x="353" y="597"/>
                    <a:pt x="353" y="597"/>
                    <a:pt x="353" y="597"/>
                  </a:cubicBezTo>
                  <a:cubicBezTo>
                    <a:pt x="133" y="597"/>
                    <a:pt x="133" y="597"/>
                    <a:pt x="133" y="597"/>
                  </a:cubicBezTo>
                  <a:cubicBezTo>
                    <a:pt x="133" y="597"/>
                    <a:pt x="133" y="597"/>
                    <a:pt x="133" y="597"/>
                  </a:cubicBezTo>
                  <a:cubicBezTo>
                    <a:pt x="133" y="568"/>
                    <a:pt x="133" y="568"/>
                    <a:pt x="133" y="568"/>
                  </a:cubicBezTo>
                  <a:cubicBezTo>
                    <a:pt x="133" y="566"/>
                    <a:pt x="132" y="564"/>
                    <a:pt x="132" y="562"/>
                  </a:cubicBezTo>
                  <a:cubicBezTo>
                    <a:pt x="82" y="402"/>
                    <a:pt x="82" y="402"/>
                    <a:pt x="82" y="402"/>
                  </a:cubicBezTo>
                  <a:cubicBezTo>
                    <a:pt x="81" y="400"/>
                    <a:pt x="80" y="399"/>
                    <a:pt x="79" y="397"/>
                  </a:cubicBezTo>
                  <a:cubicBezTo>
                    <a:pt x="57" y="364"/>
                    <a:pt x="44" y="327"/>
                    <a:pt x="40" y="287"/>
                  </a:cubicBezTo>
                  <a:cubicBezTo>
                    <a:pt x="146" y="287"/>
                    <a:pt x="146" y="287"/>
                    <a:pt x="146" y="287"/>
                  </a:cubicBezTo>
                  <a:cubicBezTo>
                    <a:pt x="148" y="304"/>
                    <a:pt x="153" y="321"/>
                    <a:pt x="161" y="336"/>
                  </a:cubicBezTo>
                  <a:cubicBezTo>
                    <a:pt x="161" y="336"/>
                    <a:pt x="161" y="337"/>
                    <a:pt x="161" y="338"/>
                  </a:cubicBezTo>
                  <a:cubicBezTo>
                    <a:pt x="203" y="434"/>
                    <a:pt x="203" y="434"/>
                    <a:pt x="203" y="434"/>
                  </a:cubicBezTo>
                  <a:cubicBezTo>
                    <a:pt x="214" y="467"/>
                    <a:pt x="214" y="467"/>
                    <a:pt x="214" y="467"/>
                  </a:cubicBezTo>
                  <a:cubicBezTo>
                    <a:pt x="219" y="483"/>
                    <a:pt x="233" y="493"/>
                    <a:pt x="249" y="493"/>
                  </a:cubicBezTo>
                  <a:cubicBezTo>
                    <a:pt x="294" y="493"/>
                    <a:pt x="294" y="493"/>
                    <a:pt x="294" y="493"/>
                  </a:cubicBezTo>
                  <a:cubicBezTo>
                    <a:pt x="311" y="493"/>
                    <a:pt x="325" y="483"/>
                    <a:pt x="330" y="467"/>
                  </a:cubicBezTo>
                  <a:cubicBezTo>
                    <a:pt x="341" y="434"/>
                    <a:pt x="341" y="434"/>
                    <a:pt x="341" y="434"/>
                  </a:cubicBezTo>
                  <a:cubicBezTo>
                    <a:pt x="383" y="338"/>
                    <a:pt x="383" y="338"/>
                    <a:pt x="383" y="338"/>
                  </a:cubicBezTo>
                  <a:cubicBezTo>
                    <a:pt x="383" y="337"/>
                    <a:pt x="383" y="336"/>
                    <a:pt x="383" y="335"/>
                  </a:cubicBezTo>
                  <a:cubicBezTo>
                    <a:pt x="391" y="321"/>
                    <a:pt x="396" y="304"/>
                    <a:pt x="398" y="287"/>
                  </a:cubicBezTo>
                  <a:cubicBezTo>
                    <a:pt x="506" y="287"/>
                    <a:pt x="506" y="287"/>
                    <a:pt x="506" y="287"/>
                  </a:cubicBezTo>
                  <a:cubicBezTo>
                    <a:pt x="548" y="359"/>
                    <a:pt x="548" y="359"/>
                    <a:pt x="548" y="359"/>
                  </a:cubicBezTo>
                  <a:lnTo>
                    <a:pt x="517" y="3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6" name="Freeform 6">
              <a:extLst>
                <a:ext uri="{FF2B5EF4-FFF2-40B4-BE49-F238E27FC236}">
                  <a16:creationId xmlns:a16="http://schemas.microsoft.com/office/drawing/2014/main" id="{336C3C90-B993-4CF7-A2E5-38F8F482B5CF}"/>
                </a:ext>
              </a:extLst>
            </p:cNvPr>
            <p:cNvSpPr/>
            <p:nvPr/>
          </p:nvSpPr>
          <p:spPr bwMode="auto">
            <a:xfrm>
              <a:off x="3309" y="518"/>
              <a:ext cx="68" cy="66"/>
            </a:xfrm>
            <a:custGeom>
              <a:avLst/>
              <a:gdLst>
                <a:gd name="T0" fmla="*/ 21 w 55"/>
                <a:gd name="T1" fmla="*/ 54 h 54"/>
                <a:gd name="T2" fmla="*/ 35 w 55"/>
                <a:gd name="T3" fmla="*/ 48 h 54"/>
                <a:gd name="T4" fmla="*/ 48 w 55"/>
                <a:gd name="T5" fmla="*/ 35 h 54"/>
                <a:gd name="T6" fmla="*/ 48 w 55"/>
                <a:gd name="T7" fmla="*/ 8 h 54"/>
                <a:gd name="T8" fmla="*/ 20 w 55"/>
                <a:gd name="T9" fmla="*/ 8 h 54"/>
                <a:gd name="T10" fmla="*/ 7 w 55"/>
                <a:gd name="T11" fmla="*/ 20 h 54"/>
                <a:gd name="T12" fmla="*/ 7 w 55"/>
                <a:gd name="T13" fmla="*/ 48 h 54"/>
                <a:gd name="T14" fmla="*/ 21 w 55"/>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54">
                  <a:moveTo>
                    <a:pt x="21" y="54"/>
                  </a:moveTo>
                  <a:cubicBezTo>
                    <a:pt x="26" y="54"/>
                    <a:pt x="31" y="52"/>
                    <a:pt x="35" y="48"/>
                  </a:cubicBezTo>
                  <a:cubicBezTo>
                    <a:pt x="48" y="35"/>
                    <a:pt x="48" y="35"/>
                    <a:pt x="48" y="35"/>
                  </a:cubicBezTo>
                  <a:cubicBezTo>
                    <a:pt x="55" y="28"/>
                    <a:pt x="55" y="15"/>
                    <a:pt x="48" y="8"/>
                  </a:cubicBezTo>
                  <a:cubicBezTo>
                    <a:pt x="40" y="0"/>
                    <a:pt x="28" y="0"/>
                    <a:pt x="20" y="8"/>
                  </a:cubicBezTo>
                  <a:cubicBezTo>
                    <a:pt x="7" y="20"/>
                    <a:pt x="7" y="20"/>
                    <a:pt x="7" y="20"/>
                  </a:cubicBezTo>
                  <a:cubicBezTo>
                    <a:pt x="0" y="28"/>
                    <a:pt x="0" y="40"/>
                    <a:pt x="7" y="48"/>
                  </a:cubicBezTo>
                  <a:cubicBezTo>
                    <a:pt x="11" y="52"/>
                    <a:pt x="16" y="54"/>
                    <a:pt x="21"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7" name="Freeform 7">
              <a:extLst>
                <a:ext uri="{FF2B5EF4-FFF2-40B4-BE49-F238E27FC236}">
                  <a16:creationId xmlns:a16="http://schemas.microsoft.com/office/drawing/2014/main" id="{F3FE4E55-DD9E-4901-A0EC-025316D37B05}"/>
                </a:ext>
              </a:extLst>
            </p:cNvPr>
            <p:cNvSpPr/>
            <p:nvPr/>
          </p:nvSpPr>
          <p:spPr bwMode="auto">
            <a:xfrm>
              <a:off x="3189" y="482"/>
              <a:ext cx="48" cy="69"/>
            </a:xfrm>
            <a:custGeom>
              <a:avLst/>
              <a:gdLst>
                <a:gd name="T0" fmla="*/ 20 w 39"/>
                <a:gd name="T1" fmla="*/ 57 h 57"/>
                <a:gd name="T2" fmla="*/ 39 w 39"/>
                <a:gd name="T3" fmla="*/ 37 h 57"/>
                <a:gd name="T4" fmla="*/ 39 w 39"/>
                <a:gd name="T5" fmla="*/ 20 h 57"/>
                <a:gd name="T6" fmla="*/ 20 w 39"/>
                <a:gd name="T7" fmla="*/ 0 h 57"/>
                <a:gd name="T8" fmla="*/ 0 w 39"/>
                <a:gd name="T9" fmla="*/ 20 h 57"/>
                <a:gd name="T10" fmla="*/ 0 w 39"/>
                <a:gd name="T11" fmla="*/ 37 h 57"/>
                <a:gd name="T12" fmla="*/ 20 w 39"/>
                <a:gd name="T13" fmla="*/ 57 h 57"/>
              </a:gdLst>
              <a:ahLst/>
              <a:cxnLst>
                <a:cxn ang="0">
                  <a:pos x="T0" y="T1"/>
                </a:cxn>
                <a:cxn ang="0">
                  <a:pos x="T2" y="T3"/>
                </a:cxn>
                <a:cxn ang="0">
                  <a:pos x="T4" y="T5"/>
                </a:cxn>
                <a:cxn ang="0">
                  <a:pos x="T6" y="T7"/>
                </a:cxn>
                <a:cxn ang="0">
                  <a:pos x="T8" y="T9"/>
                </a:cxn>
                <a:cxn ang="0">
                  <a:pos x="T10" y="T11"/>
                </a:cxn>
                <a:cxn ang="0">
                  <a:pos x="T12" y="T13"/>
                </a:cxn>
              </a:cxnLst>
              <a:rect l="0" t="0" r="r" b="b"/>
              <a:pathLst>
                <a:path w="39" h="57">
                  <a:moveTo>
                    <a:pt x="20" y="57"/>
                  </a:moveTo>
                  <a:cubicBezTo>
                    <a:pt x="30" y="57"/>
                    <a:pt x="39" y="48"/>
                    <a:pt x="39" y="37"/>
                  </a:cubicBezTo>
                  <a:cubicBezTo>
                    <a:pt x="39" y="20"/>
                    <a:pt x="39" y="20"/>
                    <a:pt x="39" y="20"/>
                  </a:cubicBezTo>
                  <a:cubicBezTo>
                    <a:pt x="39" y="9"/>
                    <a:pt x="30" y="0"/>
                    <a:pt x="20" y="0"/>
                  </a:cubicBezTo>
                  <a:cubicBezTo>
                    <a:pt x="9" y="0"/>
                    <a:pt x="0" y="9"/>
                    <a:pt x="0" y="20"/>
                  </a:cubicBezTo>
                  <a:cubicBezTo>
                    <a:pt x="0" y="37"/>
                    <a:pt x="0" y="37"/>
                    <a:pt x="0" y="37"/>
                  </a:cubicBezTo>
                  <a:cubicBezTo>
                    <a:pt x="0" y="48"/>
                    <a:pt x="9" y="57"/>
                    <a:pt x="20"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8" name="Freeform 8">
              <a:extLst>
                <a:ext uri="{FF2B5EF4-FFF2-40B4-BE49-F238E27FC236}">
                  <a16:creationId xmlns:a16="http://schemas.microsoft.com/office/drawing/2014/main" id="{66F08290-6F72-4B89-9F09-46B1184867CC}"/>
                </a:ext>
              </a:extLst>
            </p:cNvPr>
            <p:cNvSpPr/>
            <p:nvPr/>
          </p:nvSpPr>
          <p:spPr bwMode="auto">
            <a:xfrm>
              <a:off x="3383" y="617"/>
              <a:ext cx="74" cy="56"/>
            </a:xfrm>
            <a:custGeom>
              <a:avLst/>
              <a:gdLst>
                <a:gd name="T0" fmla="*/ 22 w 61"/>
                <a:gd name="T1" fmla="*/ 46 h 46"/>
                <a:gd name="T2" fmla="*/ 27 w 61"/>
                <a:gd name="T3" fmla="*/ 45 h 46"/>
                <a:gd name="T4" fmla="*/ 45 w 61"/>
                <a:gd name="T5" fmla="*/ 40 h 46"/>
                <a:gd name="T6" fmla="*/ 58 w 61"/>
                <a:gd name="T7" fmla="*/ 16 h 46"/>
                <a:gd name="T8" fmla="*/ 34 w 61"/>
                <a:gd name="T9" fmla="*/ 3 h 46"/>
                <a:gd name="T10" fmla="*/ 17 w 61"/>
                <a:gd name="T11" fmla="*/ 7 h 46"/>
                <a:gd name="T12" fmla="*/ 3 w 61"/>
                <a:gd name="T13" fmla="*/ 31 h 46"/>
                <a:gd name="T14" fmla="*/ 22 w 61"/>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46">
                  <a:moveTo>
                    <a:pt x="22" y="46"/>
                  </a:moveTo>
                  <a:cubicBezTo>
                    <a:pt x="24" y="46"/>
                    <a:pt x="25" y="46"/>
                    <a:pt x="27" y="45"/>
                  </a:cubicBezTo>
                  <a:cubicBezTo>
                    <a:pt x="45" y="40"/>
                    <a:pt x="45" y="40"/>
                    <a:pt x="45" y="40"/>
                  </a:cubicBezTo>
                  <a:cubicBezTo>
                    <a:pt x="55" y="38"/>
                    <a:pt x="61" y="27"/>
                    <a:pt x="58" y="16"/>
                  </a:cubicBezTo>
                  <a:cubicBezTo>
                    <a:pt x="56" y="6"/>
                    <a:pt x="45" y="0"/>
                    <a:pt x="34" y="3"/>
                  </a:cubicBezTo>
                  <a:cubicBezTo>
                    <a:pt x="17" y="7"/>
                    <a:pt x="17" y="7"/>
                    <a:pt x="17" y="7"/>
                  </a:cubicBezTo>
                  <a:cubicBezTo>
                    <a:pt x="7" y="10"/>
                    <a:pt x="0" y="21"/>
                    <a:pt x="3" y="31"/>
                  </a:cubicBezTo>
                  <a:cubicBezTo>
                    <a:pt x="6" y="40"/>
                    <a:pt x="13" y="46"/>
                    <a:pt x="22"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9" name="Freeform 9">
              <a:extLst>
                <a:ext uri="{FF2B5EF4-FFF2-40B4-BE49-F238E27FC236}">
                  <a16:creationId xmlns:a16="http://schemas.microsoft.com/office/drawing/2014/main" id="{4D9AC7D2-ABA2-4BCF-95B8-FB916530928B}"/>
                </a:ext>
              </a:extLst>
            </p:cNvPr>
            <p:cNvSpPr/>
            <p:nvPr/>
          </p:nvSpPr>
          <p:spPr bwMode="auto">
            <a:xfrm>
              <a:off x="3043" y="518"/>
              <a:ext cx="68" cy="66"/>
            </a:xfrm>
            <a:custGeom>
              <a:avLst/>
              <a:gdLst>
                <a:gd name="T0" fmla="*/ 21 w 56"/>
                <a:gd name="T1" fmla="*/ 48 h 54"/>
                <a:gd name="T2" fmla="*/ 35 w 56"/>
                <a:gd name="T3" fmla="*/ 54 h 54"/>
                <a:gd name="T4" fmla="*/ 49 w 56"/>
                <a:gd name="T5" fmla="*/ 48 h 54"/>
                <a:gd name="T6" fmla="*/ 48 w 56"/>
                <a:gd name="T7" fmla="*/ 20 h 54"/>
                <a:gd name="T8" fmla="*/ 36 w 56"/>
                <a:gd name="T9" fmla="*/ 8 h 54"/>
                <a:gd name="T10" fmla="*/ 8 w 56"/>
                <a:gd name="T11" fmla="*/ 8 h 54"/>
                <a:gd name="T12" fmla="*/ 8 w 56"/>
                <a:gd name="T13" fmla="*/ 35 h 54"/>
                <a:gd name="T14" fmla="*/ 21 w 56"/>
                <a:gd name="T15" fmla="*/ 48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4">
                  <a:moveTo>
                    <a:pt x="21" y="48"/>
                  </a:moveTo>
                  <a:cubicBezTo>
                    <a:pt x="25" y="52"/>
                    <a:pt x="30" y="54"/>
                    <a:pt x="35" y="54"/>
                  </a:cubicBezTo>
                  <a:cubicBezTo>
                    <a:pt x="40" y="54"/>
                    <a:pt x="45" y="52"/>
                    <a:pt x="49" y="48"/>
                  </a:cubicBezTo>
                  <a:cubicBezTo>
                    <a:pt x="56" y="40"/>
                    <a:pt x="56" y="28"/>
                    <a:pt x="48" y="20"/>
                  </a:cubicBezTo>
                  <a:cubicBezTo>
                    <a:pt x="36" y="8"/>
                    <a:pt x="36" y="8"/>
                    <a:pt x="36" y="8"/>
                  </a:cubicBezTo>
                  <a:cubicBezTo>
                    <a:pt x="28" y="0"/>
                    <a:pt x="16" y="0"/>
                    <a:pt x="8" y="8"/>
                  </a:cubicBezTo>
                  <a:cubicBezTo>
                    <a:pt x="0" y="15"/>
                    <a:pt x="0" y="28"/>
                    <a:pt x="8" y="35"/>
                  </a:cubicBezTo>
                  <a:lnTo>
                    <a:pt x="21"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10" name="Freeform 10">
              <a:extLst>
                <a:ext uri="{FF2B5EF4-FFF2-40B4-BE49-F238E27FC236}">
                  <a16:creationId xmlns:a16="http://schemas.microsoft.com/office/drawing/2014/main" id="{D292A7A6-1246-41AC-82C5-726D88207ED9}"/>
                </a:ext>
              </a:extLst>
            </p:cNvPr>
            <p:cNvSpPr/>
            <p:nvPr/>
          </p:nvSpPr>
          <p:spPr bwMode="auto">
            <a:xfrm>
              <a:off x="2963" y="617"/>
              <a:ext cx="74" cy="56"/>
            </a:xfrm>
            <a:custGeom>
              <a:avLst/>
              <a:gdLst>
                <a:gd name="T0" fmla="*/ 16 w 60"/>
                <a:gd name="T1" fmla="*/ 40 h 46"/>
                <a:gd name="T2" fmla="*/ 34 w 60"/>
                <a:gd name="T3" fmla="*/ 45 h 46"/>
                <a:gd name="T4" fmla="*/ 39 w 60"/>
                <a:gd name="T5" fmla="*/ 46 h 46"/>
                <a:gd name="T6" fmla="*/ 58 w 60"/>
                <a:gd name="T7" fmla="*/ 31 h 46"/>
                <a:gd name="T8" fmla="*/ 44 w 60"/>
                <a:gd name="T9" fmla="*/ 7 h 46"/>
                <a:gd name="T10" fmla="*/ 27 w 60"/>
                <a:gd name="T11" fmla="*/ 3 h 46"/>
                <a:gd name="T12" fmla="*/ 3 w 60"/>
                <a:gd name="T13" fmla="*/ 16 h 46"/>
                <a:gd name="T14" fmla="*/ 16 w 60"/>
                <a:gd name="T15" fmla="*/ 40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16" y="40"/>
                  </a:moveTo>
                  <a:cubicBezTo>
                    <a:pt x="34" y="45"/>
                    <a:pt x="34" y="45"/>
                    <a:pt x="34" y="45"/>
                  </a:cubicBezTo>
                  <a:cubicBezTo>
                    <a:pt x="35" y="46"/>
                    <a:pt x="37" y="46"/>
                    <a:pt x="39" y="46"/>
                  </a:cubicBezTo>
                  <a:cubicBezTo>
                    <a:pt x="47" y="46"/>
                    <a:pt x="55" y="40"/>
                    <a:pt x="58" y="31"/>
                  </a:cubicBezTo>
                  <a:cubicBezTo>
                    <a:pt x="60" y="21"/>
                    <a:pt x="54" y="10"/>
                    <a:pt x="44" y="7"/>
                  </a:cubicBezTo>
                  <a:cubicBezTo>
                    <a:pt x="27" y="3"/>
                    <a:pt x="27" y="3"/>
                    <a:pt x="27" y="3"/>
                  </a:cubicBezTo>
                  <a:cubicBezTo>
                    <a:pt x="16" y="0"/>
                    <a:pt x="5" y="6"/>
                    <a:pt x="3" y="16"/>
                  </a:cubicBezTo>
                  <a:cubicBezTo>
                    <a:pt x="0" y="27"/>
                    <a:pt x="6" y="38"/>
                    <a:pt x="1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grpSp>
      <p:sp>
        <p:nvSpPr>
          <p:cNvPr id="4" name="矩形 3" descr="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
            <a:extLst>
              <a:ext uri="{FF2B5EF4-FFF2-40B4-BE49-F238E27FC236}">
                <a16:creationId xmlns:a16="http://schemas.microsoft.com/office/drawing/2014/main" id="{AA7C1290-DBA6-4B0B-A3D3-1E69A8F67FE5}"/>
              </a:ext>
            </a:extLst>
          </p:cNvPr>
          <p:cNvSpPr/>
          <p:nvPr/>
        </p:nvSpPr>
        <p:spPr>
          <a:xfrm>
            <a:off x="4328248" y="1512361"/>
            <a:ext cx="5494649" cy="1200329"/>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indent="355600" algn="just"/>
            <a:r>
              <a:rPr lang="zh-CN" altLang="en-US" sz="1800" kern="100" dirty="0">
                <a:effectLst/>
                <a:latin typeface="Times New Roman" panose="02020603050405020304" pitchFamily="18" charset="0"/>
                <a:ea typeface="宋体" panose="02010600030101010101" pitchFamily="2" charset="-122"/>
              </a:rPr>
              <a:t> 主要使用</a:t>
            </a:r>
            <a:r>
              <a:rPr lang="en-US" altLang="zh-CN" sz="1800" kern="100" dirty="0">
                <a:effectLst/>
                <a:latin typeface="Times New Roman" panose="02020603050405020304" pitchFamily="18" charset="0"/>
                <a:ea typeface="宋体" panose="02010600030101010101" pitchFamily="2" charset="-122"/>
              </a:rPr>
              <a:t>CST</a:t>
            </a:r>
            <a:r>
              <a:rPr lang="zh-CN" altLang="en-US" sz="1800" kern="100" dirty="0">
                <a:effectLst/>
                <a:latin typeface="Times New Roman" panose="02020603050405020304" pitchFamily="18" charset="0"/>
                <a:ea typeface="宋体" panose="02010600030101010101" pitchFamily="2" charset="-122"/>
              </a:rPr>
              <a:t>参数化方法进行建模，但该方法不具备局部性，</a:t>
            </a:r>
            <a:r>
              <a:rPr lang="zh-CN" altLang="zh-CN" sz="1800" kern="100" dirty="0">
                <a:latin typeface="Times New Roman" panose="02020603050405020304" pitchFamily="18" charset="0"/>
                <a:ea typeface="宋体" panose="02010600030101010101" pitchFamily="2" charset="-122"/>
                <a:cs typeface="Times New Roman" panose="02020603050405020304" pitchFamily="18" charset="0"/>
              </a:rPr>
              <a:t>可以</a:t>
            </a:r>
            <a:r>
              <a:rPr lang="zh-CN" altLang="en-US" sz="1800" kern="100" dirty="0">
                <a:latin typeface="Times New Roman" panose="02020603050405020304" pitchFamily="18" charset="0"/>
                <a:ea typeface="宋体" panose="02010600030101010101" pitchFamily="2" charset="-122"/>
                <a:cs typeface="Times New Roman" panose="02020603050405020304" pitchFamily="18" charset="0"/>
              </a:rPr>
              <a:t>考虑</a:t>
            </a:r>
            <a:r>
              <a:rPr lang="zh-CN" altLang="zh-CN" sz="1800" kern="100" dirty="0">
                <a:latin typeface="Times New Roman" panose="02020603050405020304" pitchFamily="18" charset="0"/>
                <a:ea typeface="宋体" panose="02010600030101010101" pitchFamily="2" charset="-122"/>
                <a:cs typeface="Times New Roman" panose="02020603050405020304" pitchFamily="18" charset="0"/>
              </a:rPr>
              <a:t>添加一个由</a:t>
            </a:r>
            <a:r>
              <a:rPr lang="en-US" altLang="zh-CN" sz="1800" kern="100" dirty="0">
                <a:latin typeface="Times New Roman" panose="02020603050405020304" pitchFamily="18" charset="0"/>
                <a:ea typeface="宋体" panose="02010600030101010101" pitchFamily="2" charset="-122"/>
              </a:rPr>
              <a:t>B</a:t>
            </a:r>
            <a:r>
              <a:rPr lang="zh-CN" altLang="zh-CN" sz="1800" kern="100" dirty="0">
                <a:latin typeface="Times New Roman" panose="02020603050405020304" pitchFamily="18" charset="0"/>
                <a:ea typeface="宋体" panose="02010600030101010101" pitchFamily="2" charset="-122"/>
                <a:cs typeface="Times New Roman" panose="02020603050405020304" pitchFamily="18" charset="0"/>
              </a:rPr>
              <a:t>样条基函数加权和表示的修正函数用来改进</a:t>
            </a:r>
            <a:r>
              <a:rPr lang="en-US" altLang="zh-CN" sz="1800" kern="100" dirty="0">
                <a:latin typeface="Times New Roman" panose="02020603050405020304" pitchFamily="18" charset="0"/>
                <a:ea typeface="宋体" panose="02010600030101010101" pitchFamily="2" charset="-122"/>
              </a:rPr>
              <a:t>CST</a:t>
            </a:r>
            <a:r>
              <a:rPr lang="zh-CN" altLang="zh-CN" sz="1800" kern="100" dirty="0">
                <a:latin typeface="Times New Roman" panose="02020603050405020304" pitchFamily="18" charset="0"/>
                <a:ea typeface="宋体" panose="02010600030101010101" pitchFamily="2" charset="-122"/>
                <a:cs typeface="Times New Roman" panose="02020603050405020304" pitchFamily="18" charset="0"/>
              </a:rPr>
              <a:t>方法</a:t>
            </a:r>
            <a:r>
              <a:rPr lang="zh-CN" altLang="en-US" sz="1800" kern="1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en-US" sz="1800" dirty="0"/>
          </a:p>
          <a:p>
            <a:pPr indent="355600" algn="just"/>
            <a:endParaRPr lang="zh-CN" altLang="zh-CN" sz="1800" kern="100" dirty="0">
              <a:effectLst/>
              <a:latin typeface="Times New Roman" panose="02020603050405020304" pitchFamily="18" charset="0"/>
              <a:ea typeface="宋体" panose="02010600030101010101" pitchFamily="2" charset="-122"/>
            </a:endParaRPr>
          </a:p>
        </p:txBody>
      </p:sp>
      <p:grpSp>
        <p:nvGrpSpPr>
          <p:cNvPr id="14" name="组合 13">
            <a:extLst>
              <a:ext uri="{FF2B5EF4-FFF2-40B4-BE49-F238E27FC236}">
                <a16:creationId xmlns:a16="http://schemas.microsoft.com/office/drawing/2014/main" id="{5F149624-DE25-46DC-9D6B-C70DA541A83B}"/>
              </a:ext>
            </a:extLst>
          </p:cNvPr>
          <p:cNvGrpSpPr/>
          <p:nvPr/>
        </p:nvGrpSpPr>
        <p:grpSpPr>
          <a:xfrm>
            <a:off x="2771556" y="2981913"/>
            <a:ext cx="7282631" cy="1201992"/>
            <a:chOff x="534343" y="1666875"/>
            <a:chExt cx="10357848" cy="2181225"/>
          </a:xfrm>
        </p:grpSpPr>
        <p:sp>
          <p:nvSpPr>
            <p:cNvPr id="15" name="矩形 14">
              <a:extLst>
                <a:ext uri="{FF2B5EF4-FFF2-40B4-BE49-F238E27FC236}">
                  <a16:creationId xmlns:a16="http://schemas.microsoft.com/office/drawing/2014/main" id="{3763B419-C9B0-4FBB-B9EE-E02CD4EA3AD8}"/>
                </a:ext>
              </a:extLst>
            </p:cNvPr>
            <p:cNvSpPr>
              <a:spLocks noChangeArrowheads="1"/>
            </p:cNvSpPr>
            <p:nvPr/>
          </p:nvSpPr>
          <p:spPr bwMode="auto">
            <a:xfrm>
              <a:off x="2210743" y="1666875"/>
              <a:ext cx="8681448" cy="2181225"/>
            </a:xfrm>
            <a:prstGeom prst="rect">
              <a:avLst/>
            </a:prstGeom>
            <a:solidFill>
              <a:srgbClr val="FFFFFF"/>
            </a:solidFill>
            <a:ln w="9525" algn="ctr">
              <a:solidFill>
                <a:srgbClr val="C2C1C1"/>
              </a:solidFill>
              <a:round/>
            </a:ln>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ct val="0"/>
                </a:spcBef>
                <a:spcAft>
                  <a:spcPts val="0"/>
                </a:spcAft>
                <a:buClrTx/>
                <a:buSzTx/>
                <a:buFontTx/>
                <a:buNone/>
                <a:defRPr/>
              </a:pPr>
              <a:endParaRPr kumimoji="0" lang="zh-CN" altLang="en-US" sz="1400" b="0" i="0" u="none" strike="noStrike" kern="0" cap="none" spc="0" normalizeH="0" baseline="0" noProof="0">
                <a:ln>
                  <a:noFill/>
                </a:ln>
                <a:solidFill>
                  <a:srgbClr val="C4261D"/>
                </a:solidFill>
                <a:effectLst/>
                <a:uLnTx/>
                <a:uFillTx/>
                <a:latin typeface="Arial" panose="020B0604020202020204" pitchFamily="34" charset="0"/>
                <a:ea typeface="宋体" panose="02010600030101010101" pitchFamily="2" charset="-122"/>
              </a:endParaRPr>
            </a:p>
          </p:txBody>
        </p:sp>
        <p:sp>
          <p:nvSpPr>
            <p:cNvPr id="16" name="右箭头 2">
              <a:extLst>
                <a:ext uri="{FF2B5EF4-FFF2-40B4-BE49-F238E27FC236}">
                  <a16:creationId xmlns:a16="http://schemas.microsoft.com/office/drawing/2014/main" id="{C4877240-3581-4DC4-A97D-9CF3F7410DD6}"/>
                </a:ext>
              </a:extLst>
            </p:cNvPr>
            <p:cNvSpPr>
              <a:spLocks noChangeArrowheads="1"/>
            </p:cNvSpPr>
            <p:nvPr/>
          </p:nvSpPr>
          <p:spPr bwMode="auto">
            <a:xfrm>
              <a:off x="2139306" y="2408237"/>
              <a:ext cx="576262" cy="763588"/>
            </a:xfrm>
            <a:prstGeom prst="rightArrow">
              <a:avLst>
                <a:gd name="adj1" fmla="val 50000"/>
                <a:gd name="adj2" fmla="val 50000"/>
              </a:avLst>
            </a:prstGeom>
            <a:solidFill>
              <a:schemeClr val="accent1"/>
            </a:solidFill>
            <a:ln>
              <a:noFill/>
            </a:ln>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ct val="0"/>
                </a:spcBef>
                <a:spcAft>
                  <a:spcPts val="0"/>
                </a:spcAft>
                <a:buClrTx/>
                <a:buSzTx/>
                <a:buFontTx/>
                <a:buNone/>
                <a:defRPr/>
              </a:pPr>
              <a:endParaRPr kumimoji="0" lang="zh-CN" altLang="en-US" sz="1400" b="0" i="0" u="none" strike="noStrike" kern="0" cap="none" spc="0" normalizeH="0" baseline="0" noProof="0">
                <a:ln>
                  <a:noFill/>
                </a:ln>
                <a:solidFill>
                  <a:srgbClr val="C4261D"/>
                </a:solidFill>
                <a:effectLst/>
                <a:uLnTx/>
                <a:uFillTx/>
                <a:latin typeface="Arial" panose="020B0604020202020204" pitchFamily="34" charset="0"/>
                <a:ea typeface="宋体" panose="02010600030101010101" pitchFamily="2" charset="-122"/>
              </a:endParaRPr>
            </a:p>
          </p:txBody>
        </p:sp>
        <p:sp>
          <p:nvSpPr>
            <p:cNvPr id="17" name="矩形 16">
              <a:extLst>
                <a:ext uri="{FF2B5EF4-FFF2-40B4-BE49-F238E27FC236}">
                  <a16:creationId xmlns:a16="http://schemas.microsoft.com/office/drawing/2014/main" id="{22E179CB-FDD1-4027-A3F5-AE7A45306182}"/>
                </a:ext>
              </a:extLst>
            </p:cNvPr>
            <p:cNvSpPr/>
            <p:nvPr/>
          </p:nvSpPr>
          <p:spPr bwMode="auto">
            <a:xfrm>
              <a:off x="534343" y="1666875"/>
              <a:ext cx="1724025" cy="2181225"/>
            </a:xfrm>
            <a:prstGeom prst="rect">
              <a:avLst/>
            </a:prstGeom>
            <a:solidFill>
              <a:schemeClr val="accent1"/>
            </a:solidFill>
            <a:ln w="9525" cap="flat" cmpd="sng" algn="ctr">
              <a:solidFill>
                <a:srgbClr val="FFFFFF"/>
              </a:solidFill>
              <a:prstDash val="solid"/>
              <a:round/>
              <a:headEnd type="none" w="med" len="med"/>
              <a:tailEnd type="none" w="med" len="med"/>
            </a:ln>
            <a:effectLst>
              <a:outerShdw blurRad="50800" dist="38100" dir="2700000" algn="tl" rotWithShape="0">
                <a:prstClr val="black">
                  <a:alpha val="40000"/>
                </a:prstClr>
              </a:outerShdw>
            </a:effec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rgbClr val="C4261D"/>
                </a:solidFill>
                <a:effectLst/>
                <a:uLnTx/>
                <a:uFillTx/>
              </a:endParaRPr>
            </a:p>
          </p:txBody>
        </p:sp>
      </p:grpSp>
      <p:grpSp>
        <p:nvGrpSpPr>
          <p:cNvPr id="18" name="组合 17">
            <a:extLst>
              <a:ext uri="{FF2B5EF4-FFF2-40B4-BE49-F238E27FC236}">
                <a16:creationId xmlns:a16="http://schemas.microsoft.com/office/drawing/2014/main" id="{CA9EBEEE-ADD1-400B-8C43-0D9FE1664608}"/>
              </a:ext>
            </a:extLst>
          </p:cNvPr>
          <p:cNvGrpSpPr/>
          <p:nvPr/>
        </p:nvGrpSpPr>
        <p:grpSpPr>
          <a:xfrm>
            <a:off x="2744396" y="4756393"/>
            <a:ext cx="7282631" cy="1201992"/>
            <a:chOff x="534343" y="1666875"/>
            <a:chExt cx="10357848" cy="2181225"/>
          </a:xfrm>
        </p:grpSpPr>
        <p:sp>
          <p:nvSpPr>
            <p:cNvPr id="19" name="矩形 18">
              <a:extLst>
                <a:ext uri="{FF2B5EF4-FFF2-40B4-BE49-F238E27FC236}">
                  <a16:creationId xmlns:a16="http://schemas.microsoft.com/office/drawing/2014/main" id="{CCE20AFD-4D3F-454E-97D9-D2F83C9B7A72}"/>
                </a:ext>
              </a:extLst>
            </p:cNvPr>
            <p:cNvSpPr>
              <a:spLocks noChangeArrowheads="1"/>
            </p:cNvSpPr>
            <p:nvPr/>
          </p:nvSpPr>
          <p:spPr bwMode="auto">
            <a:xfrm>
              <a:off x="2210743" y="1666875"/>
              <a:ext cx="8681448" cy="2181225"/>
            </a:xfrm>
            <a:prstGeom prst="rect">
              <a:avLst/>
            </a:prstGeom>
            <a:solidFill>
              <a:srgbClr val="FFFFFF"/>
            </a:solidFill>
            <a:ln w="9525" algn="ctr">
              <a:solidFill>
                <a:srgbClr val="C2C1C1"/>
              </a:solidFill>
              <a:round/>
            </a:ln>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ct val="0"/>
                </a:spcBef>
                <a:spcAft>
                  <a:spcPts val="0"/>
                </a:spcAft>
                <a:buClrTx/>
                <a:buSzTx/>
                <a:buFontTx/>
                <a:buNone/>
                <a:defRPr/>
              </a:pPr>
              <a:endParaRPr kumimoji="0" lang="zh-CN" altLang="en-US" sz="1400" b="0" i="0" u="none" strike="noStrike" kern="0" cap="none" spc="0" normalizeH="0" baseline="0" noProof="0">
                <a:ln>
                  <a:noFill/>
                </a:ln>
                <a:solidFill>
                  <a:srgbClr val="C4261D"/>
                </a:solidFill>
                <a:effectLst/>
                <a:uLnTx/>
                <a:uFillTx/>
                <a:latin typeface="Arial" panose="020B0604020202020204" pitchFamily="34" charset="0"/>
                <a:ea typeface="宋体" panose="02010600030101010101" pitchFamily="2" charset="-122"/>
              </a:endParaRPr>
            </a:p>
          </p:txBody>
        </p:sp>
        <p:sp>
          <p:nvSpPr>
            <p:cNvPr id="20" name="右箭头 2">
              <a:extLst>
                <a:ext uri="{FF2B5EF4-FFF2-40B4-BE49-F238E27FC236}">
                  <a16:creationId xmlns:a16="http://schemas.microsoft.com/office/drawing/2014/main" id="{59F668EB-72BC-4854-9859-6FAEAC7ECE3A}"/>
                </a:ext>
              </a:extLst>
            </p:cNvPr>
            <p:cNvSpPr>
              <a:spLocks noChangeArrowheads="1"/>
            </p:cNvSpPr>
            <p:nvPr/>
          </p:nvSpPr>
          <p:spPr bwMode="auto">
            <a:xfrm>
              <a:off x="2139306" y="2408237"/>
              <a:ext cx="576262" cy="763588"/>
            </a:xfrm>
            <a:prstGeom prst="rightArrow">
              <a:avLst>
                <a:gd name="adj1" fmla="val 50000"/>
                <a:gd name="adj2" fmla="val 50000"/>
              </a:avLst>
            </a:prstGeom>
            <a:solidFill>
              <a:schemeClr val="accent1"/>
            </a:solidFill>
            <a:ln>
              <a:noFill/>
            </a:ln>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ct val="0"/>
                </a:spcBef>
                <a:spcAft>
                  <a:spcPts val="0"/>
                </a:spcAft>
                <a:buClrTx/>
                <a:buSzTx/>
                <a:buFontTx/>
                <a:buNone/>
                <a:defRPr/>
              </a:pPr>
              <a:endParaRPr kumimoji="0" lang="zh-CN" altLang="en-US" sz="1400" b="0" i="0" u="none" strike="noStrike" kern="0" cap="none" spc="0" normalizeH="0" baseline="0" noProof="0">
                <a:ln>
                  <a:noFill/>
                </a:ln>
                <a:solidFill>
                  <a:srgbClr val="C4261D"/>
                </a:solidFill>
                <a:effectLst/>
                <a:uLnTx/>
                <a:uFillTx/>
                <a:latin typeface="Arial" panose="020B0604020202020204" pitchFamily="34" charset="0"/>
                <a:ea typeface="宋体" panose="02010600030101010101" pitchFamily="2" charset="-122"/>
              </a:endParaRPr>
            </a:p>
          </p:txBody>
        </p:sp>
        <p:sp>
          <p:nvSpPr>
            <p:cNvPr id="21" name="矩形 20">
              <a:extLst>
                <a:ext uri="{FF2B5EF4-FFF2-40B4-BE49-F238E27FC236}">
                  <a16:creationId xmlns:a16="http://schemas.microsoft.com/office/drawing/2014/main" id="{E03DA171-0BC6-4857-A47A-F558BE7F3419}"/>
                </a:ext>
              </a:extLst>
            </p:cNvPr>
            <p:cNvSpPr/>
            <p:nvPr/>
          </p:nvSpPr>
          <p:spPr bwMode="auto">
            <a:xfrm>
              <a:off x="534343" y="1666875"/>
              <a:ext cx="1724025" cy="2181225"/>
            </a:xfrm>
            <a:prstGeom prst="rect">
              <a:avLst/>
            </a:prstGeom>
            <a:solidFill>
              <a:schemeClr val="accent1"/>
            </a:solidFill>
            <a:ln w="9525" cap="flat" cmpd="sng" algn="ctr">
              <a:solidFill>
                <a:srgbClr val="FFFFFF"/>
              </a:solidFill>
              <a:prstDash val="solid"/>
              <a:round/>
              <a:headEnd type="none" w="med" len="med"/>
              <a:tailEnd type="none" w="med" len="med"/>
            </a:ln>
            <a:effectLst>
              <a:outerShdw blurRad="50800" dist="38100" dir="2700000" algn="tl" rotWithShape="0">
                <a:prstClr val="black">
                  <a:alpha val="40000"/>
                </a:prstClr>
              </a:outerShdw>
            </a:effectLst>
          </p:spPr>
          <p:txBody>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srgbClr val="C4261D"/>
                </a:solidFill>
                <a:effectLst/>
                <a:uLnTx/>
                <a:uFillTx/>
              </a:endParaRPr>
            </a:p>
          </p:txBody>
        </p:sp>
      </p:grpSp>
      <p:grpSp>
        <p:nvGrpSpPr>
          <p:cNvPr id="22" name="Group 4">
            <a:extLst>
              <a:ext uri="{FF2B5EF4-FFF2-40B4-BE49-F238E27FC236}">
                <a16:creationId xmlns:a16="http://schemas.microsoft.com/office/drawing/2014/main" id="{ADC6BB16-AC01-49B2-BF33-918D7C81D9F0}"/>
              </a:ext>
            </a:extLst>
          </p:cNvPr>
          <p:cNvGrpSpPr>
            <a:grpSpLocks noChangeAspect="1"/>
          </p:cNvGrpSpPr>
          <p:nvPr/>
        </p:nvGrpSpPr>
        <p:grpSpPr bwMode="auto">
          <a:xfrm>
            <a:off x="3077295" y="3285543"/>
            <a:ext cx="565219" cy="594731"/>
            <a:chOff x="2880" y="394"/>
            <a:chExt cx="736" cy="774"/>
          </a:xfrm>
          <a:solidFill>
            <a:schemeClr val="bg1"/>
          </a:solidFill>
        </p:grpSpPr>
        <p:sp>
          <p:nvSpPr>
            <p:cNvPr id="23" name="Freeform 5">
              <a:extLst>
                <a:ext uri="{FF2B5EF4-FFF2-40B4-BE49-F238E27FC236}">
                  <a16:creationId xmlns:a16="http://schemas.microsoft.com/office/drawing/2014/main" id="{85A74E66-4CA3-4356-B104-6315C7686773}"/>
                </a:ext>
              </a:extLst>
            </p:cNvPr>
            <p:cNvSpPr>
              <a:spLocks noEditPoints="1"/>
            </p:cNvSpPr>
            <p:nvPr/>
          </p:nvSpPr>
          <p:spPr bwMode="auto">
            <a:xfrm>
              <a:off x="2880" y="394"/>
              <a:ext cx="736" cy="774"/>
            </a:xfrm>
            <a:custGeom>
              <a:avLst/>
              <a:gdLst>
                <a:gd name="T0" fmla="*/ 536 w 602"/>
                <a:gd name="T1" fmla="*/ 262 h 636"/>
                <a:gd name="T2" fmla="*/ 458 w 602"/>
                <a:gd name="T3" fmla="*/ 78 h 636"/>
                <a:gd name="T4" fmla="*/ 268 w 602"/>
                <a:gd name="T5" fmla="*/ 0 h 636"/>
                <a:gd name="T6" fmla="*/ 79 w 602"/>
                <a:gd name="T7" fmla="*/ 78 h 636"/>
                <a:gd name="T8" fmla="*/ 0 w 602"/>
                <a:gd name="T9" fmla="*/ 268 h 636"/>
                <a:gd name="T10" fmla="*/ 94 w 602"/>
                <a:gd name="T11" fmla="*/ 571 h 636"/>
                <a:gd name="T12" fmla="*/ 113 w 602"/>
                <a:gd name="T13" fmla="*/ 636 h 636"/>
                <a:gd name="T14" fmla="*/ 392 w 602"/>
                <a:gd name="T15" fmla="*/ 616 h 636"/>
                <a:gd name="T16" fmla="*/ 503 w 602"/>
                <a:gd name="T17" fmla="*/ 568 h 636"/>
                <a:gd name="T18" fmla="*/ 535 w 602"/>
                <a:gd name="T19" fmla="*/ 398 h 636"/>
                <a:gd name="T20" fmla="*/ 598 w 602"/>
                <a:gd name="T21" fmla="*/ 389 h 636"/>
                <a:gd name="T22" fmla="*/ 268 w 602"/>
                <a:gd name="T23" fmla="*/ 39 h 636"/>
                <a:gd name="T24" fmla="*/ 395 w 602"/>
                <a:gd name="T25" fmla="*/ 248 h 636"/>
                <a:gd name="T26" fmla="*/ 183 w 602"/>
                <a:gd name="T27" fmla="*/ 187 h 636"/>
                <a:gd name="T28" fmla="*/ 40 w 602"/>
                <a:gd name="T29" fmla="*/ 248 h 636"/>
                <a:gd name="T30" fmla="*/ 273 w 602"/>
                <a:gd name="T31" fmla="*/ 317 h 636"/>
                <a:gd name="T32" fmla="*/ 273 w 602"/>
                <a:gd name="T33" fmla="*/ 279 h 636"/>
                <a:gd name="T34" fmla="*/ 273 w 602"/>
                <a:gd name="T35" fmla="*/ 317 h 636"/>
                <a:gd name="T36" fmla="*/ 293 w 602"/>
                <a:gd name="T37" fmla="*/ 454 h 636"/>
                <a:gd name="T38" fmla="*/ 246 w 602"/>
                <a:gd name="T39" fmla="*/ 441 h 636"/>
                <a:gd name="T40" fmla="*/ 288 w 602"/>
                <a:gd name="T41" fmla="*/ 402 h 636"/>
                <a:gd name="T42" fmla="*/ 323 w 602"/>
                <a:gd name="T43" fmla="*/ 298 h 636"/>
                <a:gd name="T44" fmla="*/ 222 w 602"/>
                <a:gd name="T45" fmla="*/ 298 h 636"/>
                <a:gd name="T46" fmla="*/ 257 w 602"/>
                <a:gd name="T47" fmla="*/ 402 h 636"/>
                <a:gd name="T48" fmla="*/ 197 w 602"/>
                <a:gd name="T49" fmla="*/ 322 h 636"/>
                <a:gd name="T50" fmla="*/ 185 w 602"/>
                <a:gd name="T51" fmla="*/ 276 h 636"/>
                <a:gd name="T52" fmla="*/ 272 w 602"/>
                <a:gd name="T53" fmla="*/ 189 h 636"/>
                <a:gd name="T54" fmla="*/ 349 w 602"/>
                <a:gd name="T55" fmla="*/ 318 h 636"/>
                <a:gd name="T56" fmla="*/ 347 w 602"/>
                <a:gd name="T57" fmla="*/ 322 h 636"/>
                <a:gd name="T58" fmla="*/ 288 w 602"/>
                <a:gd name="T59" fmla="*/ 402 h 636"/>
                <a:gd name="T60" fmla="*/ 497 w 602"/>
                <a:gd name="T61" fmla="*/ 377 h 636"/>
                <a:gd name="T62" fmla="*/ 373 w 602"/>
                <a:gd name="T63" fmla="*/ 529 h 636"/>
                <a:gd name="T64" fmla="*/ 353 w 602"/>
                <a:gd name="T65" fmla="*/ 597 h 636"/>
                <a:gd name="T66" fmla="*/ 133 w 602"/>
                <a:gd name="T67" fmla="*/ 597 h 636"/>
                <a:gd name="T68" fmla="*/ 132 w 602"/>
                <a:gd name="T69" fmla="*/ 562 h 636"/>
                <a:gd name="T70" fmla="*/ 79 w 602"/>
                <a:gd name="T71" fmla="*/ 397 h 636"/>
                <a:gd name="T72" fmla="*/ 146 w 602"/>
                <a:gd name="T73" fmla="*/ 287 h 636"/>
                <a:gd name="T74" fmla="*/ 161 w 602"/>
                <a:gd name="T75" fmla="*/ 338 h 636"/>
                <a:gd name="T76" fmla="*/ 214 w 602"/>
                <a:gd name="T77" fmla="*/ 467 h 636"/>
                <a:gd name="T78" fmla="*/ 294 w 602"/>
                <a:gd name="T79" fmla="*/ 493 h 636"/>
                <a:gd name="T80" fmla="*/ 341 w 602"/>
                <a:gd name="T81" fmla="*/ 434 h 636"/>
                <a:gd name="T82" fmla="*/ 383 w 602"/>
                <a:gd name="T83" fmla="*/ 335 h 636"/>
                <a:gd name="T84" fmla="*/ 506 w 602"/>
                <a:gd name="T85" fmla="*/ 287 h 636"/>
                <a:gd name="T86" fmla="*/ 517 w 602"/>
                <a:gd name="T87" fmla="*/ 359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2" h="636">
                  <a:moveTo>
                    <a:pt x="598" y="369"/>
                  </a:moveTo>
                  <a:cubicBezTo>
                    <a:pt x="536" y="262"/>
                    <a:pt x="536" y="262"/>
                    <a:pt x="536" y="262"/>
                  </a:cubicBezTo>
                  <a:cubicBezTo>
                    <a:pt x="536" y="228"/>
                    <a:pt x="529" y="195"/>
                    <a:pt x="515" y="164"/>
                  </a:cubicBezTo>
                  <a:cubicBezTo>
                    <a:pt x="502" y="132"/>
                    <a:pt x="482" y="103"/>
                    <a:pt x="458" y="78"/>
                  </a:cubicBezTo>
                  <a:cubicBezTo>
                    <a:pt x="433" y="54"/>
                    <a:pt x="405" y="34"/>
                    <a:pt x="373" y="21"/>
                  </a:cubicBezTo>
                  <a:cubicBezTo>
                    <a:pt x="340" y="7"/>
                    <a:pt x="305" y="0"/>
                    <a:pt x="268" y="0"/>
                  </a:cubicBezTo>
                  <a:cubicBezTo>
                    <a:pt x="232" y="0"/>
                    <a:pt x="197" y="7"/>
                    <a:pt x="164" y="21"/>
                  </a:cubicBezTo>
                  <a:cubicBezTo>
                    <a:pt x="132" y="34"/>
                    <a:pt x="104" y="54"/>
                    <a:pt x="79" y="78"/>
                  </a:cubicBezTo>
                  <a:cubicBezTo>
                    <a:pt x="54" y="103"/>
                    <a:pt x="35" y="132"/>
                    <a:pt x="22" y="164"/>
                  </a:cubicBezTo>
                  <a:cubicBezTo>
                    <a:pt x="8" y="197"/>
                    <a:pt x="0" y="232"/>
                    <a:pt x="0" y="268"/>
                  </a:cubicBezTo>
                  <a:cubicBezTo>
                    <a:pt x="0" y="321"/>
                    <a:pt x="16" y="373"/>
                    <a:pt x="45" y="417"/>
                  </a:cubicBezTo>
                  <a:cubicBezTo>
                    <a:pt x="94" y="571"/>
                    <a:pt x="94" y="571"/>
                    <a:pt x="94" y="571"/>
                  </a:cubicBezTo>
                  <a:cubicBezTo>
                    <a:pt x="94" y="616"/>
                    <a:pt x="94" y="616"/>
                    <a:pt x="94" y="616"/>
                  </a:cubicBezTo>
                  <a:cubicBezTo>
                    <a:pt x="94" y="627"/>
                    <a:pt x="102" y="636"/>
                    <a:pt x="113" y="636"/>
                  </a:cubicBezTo>
                  <a:cubicBezTo>
                    <a:pt x="373" y="636"/>
                    <a:pt x="373" y="636"/>
                    <a:pt x="373" y="636"/>
                  </a:cubicBezTo>
                  <a:cubicBezTo>
                    <a:pt x="384" y="636"/>
                    <a:pt x="392" y="627"/>
                    <a:pt x="392" y="616"/>
                  </a:cubicBezTo>
                  <a:cubicBezTo>
                    <a:pt x="392" y="568"/>
                    <a:pt x="392" y="568"/>
                    <a:pt x="392" y="568"/>
                  </a:cubicBezTo>
                  <a:cubicBezTo>
                    <a:pt x="503" y="568"/>
                    <a:pt x="503" y="568"/>
                    <a:pt x="503" y="568"/>
                  </a:cubicBezTo>
                  <a:cubicBezTo>
                    <a:pt x="513" y="568"/>
                    <a:pt x="521" y="560"/>
                    <a:pt x="522" y="550"/>
                  </a:cubicBezTo>
                  <a:cubicBezTo>
                    <a:pt x="535" y="398"/>
                    <a:pt x="535" y="398"/>
                    <a:pt x="535" y="398"/>
                  </a:cubicBezTo>
                  <a:cubicBezTo>
                    <a:pt x="582" y="398"/>
                    <a:pt x="582" y="398"/>
                    <a:pt x="582" y="398"/>
                  </a:cubicBezTo>
                  <a:cubicBezTo>
                    <a:pt x="589" y="398"/>
                    <a:pt x="595" y="395"/>
                    <a:pt x="598" y="389"/>
                  </a:cubicBezTo>
                  <a:cubicBezTo>
                    <a:pt x="602" y="383"/>
                    <a:pt x="602" y="375"/>
                    <a:pt x="598" y="369"/>
                  </a:cubicBezTo>
                  <a:close/>
                  <a:moveTo>
                    <a:pt x="268" y="39"/>
                  </a:moveTo>
                  <a:cubicBezTo>
                    <a:pt x="388" y="39"/>
                    <a:pt x="486" y="131"/>
                    <a:pt x="496" y="248"/>
                  </a:cubicBezTo>
                  <a:cubicBezTo>
                    <a:pt x="395" y="248"/>
                    <a:pt x="395" y="248"/>
                    <a:pt x="395" y="248"/>
                  </a:cubicBezTo>
                  <a:cubicBezTo>
                    <a:pt x="382" y="192"/>
                    <a:pt x="332" y="150"/>
                    <a:pt x="272" y="150"/>
                  </a:cubicBezTo>
                  <a:cubicBezTo>
                    <a:pt x="238" y="150"/>
                    <a:pt x="206" y="163"/>
                    <a:pt x="183" y="187"/>
                  </a:cubicBezTo>
                  <a:cubicBezTo>
                    <a:pt x="165" y="204"/>
                    <a:pt x="154" y="225"/>
                    <a:pt x="149" y="248"/>
                  </a:cubicBezTo>
                  <a:cubicBezTo>
                    <a:pt x="40" y="248"/>
                    <a:pt x="40" y="248"/>
                    <a:pt x="40" y="248"/>
                  </a:cubicBezTo>
                  <a:cubicBezTo>
                    <a:pt x="50" y="131"/>
                    <a:pt x="149" y="39"/>
                    <a:pt x="268" y="39"/>
                  </a:cubicBezTo>
                  <a:close/>
                  <a:moveTo>
                    <a:pt x="273" y="317"/>
                  </a:moveTo>
                  <a:cubicBezTo>
                    <a:pt x="262" y="317"/>
                    <a:pt x="253" y="309"/>
                    <a:pt x="253" y="298"/>
                  </a:cubicBezTo>
                  <a:cubicBezTo>
                    <a:pt x="253" y="288"/>
                    <a:pt x="262" y="279"/>
                    <a:pt x="273" y="279"/>
                  </a:cubicBezTo>
                  <a:cubicBezTo>
                    <a:pt x="283" y="279"/>
                    <a:pt x="292" y="288"/>
                    <a:pt x="292" y="298"/>
                  </a:cubicBezTo>
                  <a:cubicBezTo>
                    <a:pt x="292" y="309"/>
                    <a:pt x="283" y="317"/>
                    <a:pt x="273" y="317"/>
                  </a:cubicBezTo>
                  <a:close/>
                  <a:moveTo>
                    <a:pt x="297" y="441"/>
                  </a:moveTo>
                  <a:cubicBezTo>
                    <a:pt x="293" y="454"/>
                    <a:pt x="293" y="454"/>
                    <a:pt x="293" y="454"/>
                  </a:cubicBezTo>
                  <a:cubicBezTo>
                    <a:pt x="251" y="454"/>
                    <a:pt x="251" y="454"/>
                    <a:pt x="251" y="454"/>
                  </a:cubicBezTo>
                  <a:cubicBezTo>
                    <a:pt x="246" y="441"/>
                    <a:pt x="246" y="441"/>
                    <a:pt x="246" y="441"/>
                  </a:cubicBezTo>
                  <a:lnTo>
                    <a:pt x="297" y="441"/>
                  </a:lnTo>
                  <a:close/>
                  <a:moveTo>
                    <a:pt x="288" y="402"/>
                  </a:moveTo>
                  <a:cubicBezTo>
                    <a:pt x="288" y="346"/>
                    <a:pt x="288" y="346"/>
                    <a:pt x="288" y="346"/>
                  </a:cubicBezTo>
                  <a:cubicBezTo>
                    <a:pt x="308" y="339"/>
                    <a:pt x="323" y="320"/>
                    <a:pt x="323" y="298"/>
                  </a:cubicBezTo>
                  <a:cubicBezTo>
                    <a:pt x="323" y="270"/>
                    <a:pt x="300" y="248"/>
                    <a:pt x="273" y="248"/>
                  </a:cubicBezTo>
                  <a:cubicBezTo>
                    <a:pt x="245" y="248"/>
                    <a:pt x="222" y="270"/>
                    <a:pt x="222" y="298"/>
                  </a:cubicBezTo>
                  <a:cubicBezTo>
                    <a:pt x="222" y="320"/>
                    <a:pt x="237" y="339"/>
                    <a:pt x="257" y="346"/>
                  </a:cubicBezTo>
                  <a:cubicBezTo>
                    <a:pt x="257" y="402"/>
                    <a:pt x="257" y="402"/>
                    <a:pt x="257" y="402"/>
                  </a:cubicBezTo>
                  <a:cubicBezTo>
                    <a:pt x="232" y="402"/>
                    <a:pt x="232" y="402"/>
                    <a:pt x="232" y="402"/>
                  </a:cubicBezTo>
                  <a:cubicBezTo>
                    <a:pt x="197" y="322"/>
                    <a:pt x="197" y="322"/>
                    <a:pt x="197" y="322"/>
                  </a:cubicBezTo>
                  <a:cubicBezTo>
                    <a:pt x="197" y="321"/>
                    <a:pt x="196" y="320"/>
                    <a:pt x="196" y="318"/>
                  </a:cubicBezTo>
                  <a:cubicBezTo>
                    <a:pt x="189" y="306"/>
                    <a:pt x="185" y="291"/>
                    <a:pt x="185" y="276"/>
                  </a:cubicBezTo>
                  <a:cubicBezTo>
                    <a:pt x="185" y="253"/>
                    <a:pt x="194" y="231"/>
                    <a:pt x="210" y="215"/>
                  </a:cubicBezTo>
                  <a:cubicBezTo>
                    <a:pt x="227" y="198"/>
                    <a:pt x="249" y="189"/>
                    <a:pt x="272" y="189"/>
                  </a:cubicBezTo>
                  <a:cubicBezTo>
                    <a:pt x="320" y="189"/>
                    <a:pt x="359" y="228"/>
                    <a:pt x="359" y="276"/>
                  </a:cubicBezTo>
                  <a:cubicBezTo>
                    <a:pt x="359" y="291"/>
                    <a:pt x="356" y="305"/>
                    <a:pt x="349" y="318"/>
                  </a:cubicBezTo>
                  <a:cubicBezTo>
                    <a:pt x="348" y="319"/>
                    <a:pt x="347" y="320"/>
                    <a:pt x="347" y="322"/>
                  </a:cubicBezTo>
                  <a:cubicBezTo>
                    <a:pt x="347" y="322"/>
                    <a:pt x="347" y="322"/>
                    <a:pt x="347" y="322"/>
                  </a:cubicBezTo>
                  <a:cubicBezTo>
                    <a:pt x="312" y="402"/>
                    <a:pt x="312" y="402"/>
                    <a:pt x="312" y="402"/>
                  </a:cubicBezTo>
                  <a:lnTo>
                    <a:pt x="288" y="402"/>
                  </a:lnTo>
                  <a:close/>
                  <a:moveTo>
                    <a:pt x="517" y="359"/>
                  </a:moveTo>
                  <a:cubicBezTo>
                    <a:pt x="506" y="359"/>
                    <a:pt x="498" y="367"/>
                    <a:pt x="497" y="377"/>
                  </a:cubicBezTo>
                  <a:cubicBezTo>
                    <a:pt x="485" y="529"/>
                    <a:pt x="485" y="529"/>
                    <a:pt x="485" y="529"/>
                  </a:cubicBezTo>
                  <a:cubicBezTo>
                    <a:pt x="373" y="529"/>
                    <a:pt x="373" y="529"/>
                    <a:pt x="373" y="529"/>
                  </a:cubicBezTo>
                  <a:cubicBezTo>
                    <a:pt x="362" y="529"/>
                    <a:pt x="353" y="537"/>
                    <a:pt x="353" y="548"/>
                  </a:cubicBezTo>
                  <a:cubicBezTo>
                    <a:pt x="353" y="597"/>
                    <a:pt x="353" y="597"/>
                    <a:pt x="353" y="597"/>
                  </a:cubicBezTo>
                  <a:cubicBezTo>
                    <a:pt x="133" y="597"/>
                    <a:pt x="133" y="597"/>
                    <a:pt x="133" y="597"/>
                  </a:cubicBezTo>
                  <a:cubicBezTo>
                    <a:pt x="133" y="597"/>
                    <a:pt x="133" y="597"/>
                    <a:pt x="133" y="597"/>
                  </a:cubicBezTo>
                  <a:cubicBezTo>
                    <a:pt x="133" y="568"/>
                    <a:pt x="133" y="568"/>
                    <a:pt x="133" y="568"/>
                  </a:cubicBezTo>
                  <a:cubicBezTo>
                    <a:pt x="133" y="566"/>
                    <a:pt x="132" y="564"/>
                    <a:pt x="132" y="562"/>
                  </a:cubicBezTo>
                  <a:cubicBezTo>
                    <a:pt x="82" y="402"/>
                    <a:pt x="82" y="402"/>
                    <a:pt x="82" y="402"/>
                  </a:cubicBezTo>
                  <a:cubicBezTo>
                    <a:pt x="81" y="400"/>
                    <a:pt x="80" y="399"/>
                    <a:pt x="79" y="397"/>
                  </a:cubicBezTo>
                  <a:cubicBezTo>
                    <a:pt x="57" y="364"/>
                    <a:pt x="44" y="327"/>
                    <a:pt x="40" y="287"/>
                  </a:cubicBezTo>
                  <a:cubicBezTo>
                    <a:pt x="146" y="287"/>
                    <a:pt x="146" y="287"/>
                    <a:pt x="146" y="287"/>
                  </a:cubicBezTo>
                  <a:cubicBezTo>
                    <a:pt x="148" y="304"/>
                    <a:pt x="153" y="321"/>
                    <a:pt x="161" y="336"/>
                  </a:cubicBezTo>
                  <a:cubicBezTo>
                    <a:pt x="161" y="336"/>
                    <a:pt x="161" y="337"/>
                    <a:pt x="161" y="338"/>
                  </a:cubicBezTo>
                  <a:cubicBezTo>
                    <a:pt x="203" y="434"/>
                    <a:pt x="203" y="434"/>
                    <a:pt x="203" y="434"/>
                  </a:cubicBezTo>
                  <a:cubicBezTo>
                    <a:pt x="214" y="467"/>
                    <a:pt x="214" y="467"/>
                    <a:pt x="214" y="467"/>
                  </a:cubicBezTo>
                  <a:cubicBezTo>
                    <a:pt x="219" y="483"/>
                    <a:pt x="233" y="493"/>
                    <a:pt x="249" y="493"/>
                  </a:cubicBezTo>
                  <a:cubicBezTo>
                    <a:pt x="294" y="493"/>
                    <a:pt x="294" y="493"/>
                    <a:pt x="294" y="493"/>
                  </a:cubicBezTo>
                  <a:cubicBezTo>
                    <a:pt x="311" y="493"/>
                    <a:pt x="325" y="483"/>
                    <a:pt x="330" y="467"/>
                  </a:cubicBezTo>
                  <a:cubicBezTo>
                    <a:pt x="341" y="434"/>
                    <a:pt x="341" y="434"/>
                    <a:pt x="341" y="434"/>
                  </a:cubicBezTo>
                  <a:cubicBezTo>
                    <a:pt x="383" y="338"/>
                    <a:pt x="383" y="338"/>
                    <a:pt x="383" y="338"/>
                  </a:cubicBezTo>
                  <a:cubicBezTo>
                    <a:pt x="383" y="337"/>
                    <a:pt x="383" y="336"/>
                    <a:pt x="383" y="335"/>
                  </a:cubicBezTo>
                  <a:cubicBezTo>
                    <a:pt x="391" y="321"/>
                    <a:pt x="396" y="304"/>
                    <a:pt x="398" y="287"/>
                  </a:cubicBezTo>
                  <a:cubicBezTo>
                    <a:pt x="506" y="287"/>
                    <a:pt x="506" y="287"/>
                    <a:pt x="506" y="287"/>
                  </a:cubicBezTo>
                  <a:cubicBezTo>
                    <a:pt x="548" y="359"/>
                    <a:pt x="548" y="359"/>
                    <a:pt x="548" y="359"/>
                  </a:cubicBezTo>
                  <a:lnTo>
                    <a:pt x="517" y="3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24" name="Freeform 6">
              <a:extLst>
                <a:ext uri="{FF2B5EF4-FFF2-40B4-BE49-F238E27FC236}">
                  <a16:creationId xmlns:a16="http://schemas.microsoft.com/office/drawing/2014/main" id="{FB32E6DB-F078-4647-A16F-D694A4BEB11A}"/>
                </a:ext>
              </a:extLst>
            </p:cNvPr>
            <p:cNvSpPr/>
            <p:nvPr/>
          </p:nvSpPr>
          <p:spPr bwMode="auto">
            <a:xfrm>
              <a:off x="3309" y="518"/>
              <a:ext cx="68" cy="66"/>
            </a:xfrm>
            <a:custGeom>
              <a:avLst/>
              <a:gdLst>
                <a:gd name="T0" fmla="*/ 21 w 55"/>
                <a:gd name="T1" fmla="*/ 54 h 54"/>
                <a:gd name="T2" fmla="*/ 35 w 55"/>
                <a:gd name="T3" fmla="*/ 48 h 54"/>
                <a:gd name="T4" fmla="*/ 48 w 55"/>
                <a:gd name="T5" fmla="*/ 35 h 54"/>
                <a:gd name="T6" fmla="*/ 48 w 55"/>
                <a:gd name="T7" fmla="*/ 8 h 54"/>
                <a:gd name="T8" fmla="*/ 20 w 55"/>
                <a:gd name="T9" fmla="*/ 8 h 54"/>
                <a:gd name="T10" fmla="*/ 7 w 55"/>
                <a:gd name="T11" fmla="*/ 20 h 54"/>
                <a:gd name="T12" fmla="*/ 7 w 55"/>
                <a:gd name="T13" fmla="*/ 48 h 54"/>
                <a:gd name="T14" fmla="*/ 21 w 55"/>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54">
                  <a:moveTo>
                    <a:pt x="21" y="54"/>
                  </a:moveTo>
                  <a:cubicBezTo>
                    <a:pt x="26" y="54"/>
                    <a:pt x="31" y="52"/>
                    <a:pt x="35" y="48"/>
                  </a:cubicBezTo>
                  <a:cubicBezTo>
                    <a:pt x="48" y="35"/>
                    <a:pt x="48" y="35"/>
                    <a:pt x="48" y="35"/>
                  </a:cubicBezTo>
                  <a:cubicBezTo>
                    <a:pt x="55" y="28"/>
                    <a:pt x="55" y="15"/>
                    <a:pt x="48" y="8"/>
                  </a:cubicBezTo>
                  <a:cubicBezTo>
                    <a:pt x="40" y="0"/>
                    <a:pt x="28" y="0"/>
                    <a:pt x="20" y="8"/>
                  </a:cubicBezTo>
                  <a:cubicBezTo>
                    <a:pt x="7" y="20"/>
                    <a:pt x="7" y="20"/>
                    <a:pt x="7" y="20"/>
                  </a:cubicBezTo>
                  <a:cubicBezTo>
                    <a:pt x="0" y="28"/>
                    <a:pt x="0" y="40"/>
                    <a:pt x="7" y="48"/>
                  </a:cubicBezTo>
                  <a:cubicBezTo>
                    <a:pt x="11" y="52"/>
                    <a:pt x="16" y="54"/>
                    <a:pt x="21"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25" name="Freeform 7">
              <a:extLst>
                <a:ext uri="{FF2B5EF4-FFF2-40B4-BE49-F238E27FC236}">
                  <a16:creationId xmlns:a16="http://schemas.microsoft.com/office/drawing/2014/main" id="{A02FEB5C-9DCD-4A86-B46A-35D41A3455D9}"/>
                </a:ext>
              </a:extLst>
            </p:cNvPr>
            <p:cNvSpPr/>
            <p:nvPr/>
          </p:nvSpPr>
          <p:spPr bwMode="auto">
            <a:xfrm>
              <a:off x="3189" y="482"/>
              <a:ext cx="48" cy="69"/>
            </a:xfrm>
            <a:custGeom>
              <a:avLst/>
              <a:gdLst>
                <a:gd name="T0" fmla="*/ 20 w 39"/>
                <a:gd name="T1" fmla="*/ 57 h 57"/>
                <a:gd name="T2" fmla="*/ 39 w 39"/>
                <a:gd name="T3" fmla="*/ 37 h 57"/>
                <a:gd name="T4" fmla="*/ 39 w 39"/>
                <a:gd name="T5" fmla="*/ 20 h 57"/>
                <a:gd name="T6" fmla="*/ 20 w 39"/>
                <a:gd name="T7" fmla="*/ 0 h 57"/>
                <a:gd name="T8" fmla="*/ 0 w 39"/>
                <a:gd name="T9" fmla="*/ 20 h 57"/>
                <a:gd name="T10" fmla="*/ 0 w 39"/>
                <a:gd name="T11" fmla="*/ 37 h 57"/>
                <a:gd name="T12" fmla="*/ 20 w 39"/>
                <a:gd name="T13" fmla="*/ 57 h 57"/>
              </a:gdLst>
              <a:ahLst/>
              <a:cxnLst>
                <a:cxn ang="0">
                  <a:pos x="T0" y="T1"/>
                </a:cxn>
                <a:cxn ang="0">
                  <a:pos x="T2" y="T3"/>
                </a:cxn>
                <a:cxn ang="0">
                  <a:pos x="T4" y="T5"/>
                </a:cxn>
                <a:cxn ang="0">
                  <a:pos x="T6" y="T7"/>
                </a:cxn>
                <a:cxn ang="0">
                  <a:pos x="T8" y="T9"/>
                </a:cxn>
                <a:cxn ang="0">
                  <a:pos x="T10" y="T11"/>
                </a:cxn>
                <a:cxn ang="0">
                  <a:pos x="T12" y="T13"/>
                </a:cxn>
              </a:cxnLst>
              <a:rect l="0" t="0" r="r" b="b"/>
              <a:pathLst>
                <a:path w="39" h="57">
                  <a:moveTo>
                    <a:pt x="20" y="57"/>
                  </a:moveTo>
                  <a:cubicBezTo>
                    <a:pt x="30" y="57"/>
                    <a:pt x="39" y="48"/>
                    <a:pt x="39" y="37"/>
                  </a:cubicBezTo>
                  <a:cubicBezTo>
                    <a:pt x="39" y="20"/>
                    <a:pt x="39" y="20"/>
                    <a:pt x="39" y="20"/>
                  </a:cubicBezTo>
                  <a:cubicBezTo>
                    <a:pt x="39" y="9"/>
                    <a:pt x="30" y="0"/>
                    <a:pt x="20" y="0"/>
                  </a:cubicBezTo>
                  <a:cubicBezTo>
                    <a:pt x="9" y="0"/>
                    <a:pt x="0" y="9"/>
                    <a:pt x="0" y="20"/>
                  </a:cubicBezTo>
                  <a:cubicBezTo>
                    <a:pt x="0" y="37"/>
                    <a:pt x="0" y="37"/>
                    <a:pt x="0" y="37"/>
                  </a:cubicBezTo>
                  <a:cubicBezTo>
                    <a:pt x="0" y="48"/>
                    <a:pt x="9" y="57"/>
                    <a:pt x="20"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26" name="Freeform 8">
              <a:extLst>
                <a:ext uri="{FF2B5EF4-FFF2-40B4-BE49-F238E27FC236}">
                  <a16:creationId xmlns:a16="http://schemas.microsoft.com/office/drawing/2014/main" id="{99569465-9BA1-4F03-A8AD-CCDA2F707FAA}"/>
                </a:ext>
              </a:extLst>
            </p:cNvPr>
            <p:cNvSpPr/>
            <p:nvPr/>
          </p:nvSpPr>
          <p:spPr bwMode="auto">
            <a:xfrm>
              <a:off x="3383" y="617"/>
              <a:ext cx="74" cy="56"/>
            </a:xfrm>
            <a:custGeom>
              <a:avLst/>
              <a:gdLst>
                <a:gd name="T0" fmla="*/ 22 w 61"/>
                <a:gd name="T1" fmla="*/ 46 h 46"/>
                <a:gd name="T2" fmla="*/ 27 w 61"/>
                <a:gd name="T3" fmla="*/ 45 h 46"/>
                <a:gd name="T4" fmla="*/ 45 w 61"/>
                <a:gd name="T5" fmla="*/ 40 h 46"/>
                <a:gd name="T6" fmla="*/ 58 w 61"/>
                <a:gd name="T7" fmla="*/ 16 h 46"/>
                <a:gd name="T8" fmla="*/ 34 w 61"/>
                <a:gd name="T9" fmla="*/ 3 h 46"/>
                <a:gd name="T10" fmla="*/ 17 w 61"/>
                <a:gd name="T11" fmla="*/ 7 h 46"/>
                <a:gd name="T12" fmla="*/ 3 w 61"/>
                <a:gd name="T13" fmla="*/ 31 h 46"/>
                <a:gd name="T14" fmla="*/ 22 w 61"/>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46">
                  <a:moveTo>
                    <a:pt x="22" y="46"/>
                  </a:moveTo>
                  <a:cubicBezTo>
                    <a:pt x="24" y="46"/>
                    <a:pt x="25" y="46"/>
                    <a:pt x="27" y="45"/>
                  </a:cubicBezTo>
                  <a:cubicBezTo>
                    <a:pt x="45" y="40"/>
                    <a:pt x="45" y="40"/>
                    <a:pt x="45" y="40"/>
                  </a:cubicBezTo>
                  <a:cubicBezTo>
                    <a:pt x="55" y="38"/>
                    <a:pt x="61" y="27"/>
                    <a:pt x="58" y="16"/>
                  </a:cubicBezTo>
                  <a:cubicBezTo>
                    <a:pt x="56" y="6"/>
                    <a:pt x="45" y="0"/>
                    <a:pt x="34" y="3"/>
                  </a:cubicBezTo>
                  <a:cubicBezTo>
                    <a:pt x="17" y="7"/>
                    <a:pt x="17" y="7"/>
                    <a:pt x="17" y="7"/>
                  </a:cubicBezTo>
                  <a:cubicBezTo>
                    <a:pt x="7" y="10"/>
                    <a:pt x="0" y="21"/>
                    <a:pt x="3" y="31"/>
                  </a:cubicBezTo>
                  <a:cubicBezTo>
                    <a:pt x="6" y="40"/>
                    <a:pt x="13" y="46"/>
                    <a:pt x="22"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27" name="Freeform 9">
              <a:extLst>
                <a:ext uri="{FF2B5EF4-FFF2-40B4-BE49-F238E27FC236}">
                  <a16:creationId xmlns:a16="http://schemas.microsoft.com/office/drawing/2014/main" id="{C73F62D1-3129-462F-9F5E-7863D46F6140}"/>
                </a:ext>
              </a:extLst>
            </p:cNvPr>
            <p:cNvSpPr/>
            <p:nvPr/>
          </p:nvSpPr>
          <p:spPr bwMode="auto">
            <a:xfrm>
              <a:off x="3043" y="518"/>
              <a:ext cx="68" cy="66"/>
            </a:xfrm>
            <a:custGeom>
              <a:avLst/>
              <a:gdLst>
                <a:gd name="T0" fmla="*/ 21 w 56"/>
                <a:gd name="T1" fmla="*/ 48 h 54"/>
                <a:gd name="T2" fmla="*/ 35 w 56"/>
                <a:gd name="T3" fmla="*/ 54 h 54"/>
                <a:gd name="T4" fmla="*/ 49 w 56"/>
                <a:gd name="T5" fmla="*/ 48 h 54"/>
                <a:gd name="T6" fmla="*/ 48 w 56"/>
                <a:gd name="T7" fmla="*/ 20 h 54"/>
                <a:gd name="T8" fmla="*/ 36 w 56"/>
                <a:gd name="T9" fmla="*/ 8 h 54"/>
                <a:gd name="T10" fmla="*/ 8 w 56"/>
                <a:gd name="T11" fmla="*/ 8 h 54"/>
                <a:gd name="T12" fmla="*/ 8 w 56"/>
                <a:gd name="T13" fmla="*/ 35 h 54"/>
                <a:gd name="T14" fmla="*/ 21 w 56"/>
                <a:gd name="T15" fmla="*/ 48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4">
                  <a:moveTo>
                    <a:pt x="21" y="48"/>
                  </a:moveTo>
                  <a:cubicBezTo>
                    <a:pt x="25" y="52"/>
                    <a:pt x="30" y="54"/>
                    <a:pt x="35" y="54"/>
                  </a:cubicBezTo>
                  <a:cubicBezTo>
                    <a:pt x="40" y="54"/>
                    <a:pt x="45" y="52"/>
                    <a:pt x="49" y="48"/>
                  </a:cubicBezTo>
                  <a:cubicBezTo>
                    <a:pt x="56" y="40"/>
                    <a:pt x="56" y="28"/>
                    <a:pt x="48" y="20"/>
                  </a:cubicBezTo>
                  <a:cubicBezTo>
                    <a:pt x="36" y="8"/>
                    <a:pt x="36" y="8"/>
                    <a:pt x="36" y="8"/>
                  </a:cubicBezTo>
                  <a:cubicBezTo>
                    <a:pt x="28" y="0"/>
                    <a:pt x="16" y="0"/>
                    <a:pt x="8" y="8"/>
                  </a:cubicBezTo>
                  <a:cubicBezTo>
                    <a:pt x="0" y="15"/>
                    <a:pt x="0" y="28"/>
                    <a:pt x="8" y="35"/>
                  </a:cubicBezTo>
                  <a:lnTo>
                    <a:pt x="21"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28" name="Freeform 10">
              <a:extLst>
                <a:ext uri="{FF2B5EF4-FFF2-40B4-BE49-F238E27FC236}">
                  <a16:creationId xmlns:a16="http://schemas.microsoft.com/office/drawing/2014/main" id="{0A5BE070-1F41-4881-BF91-5AA2E49AF0D8}"/>
                </a:ext>
              </a:extLst>
            </p:cNvPr>
            <p:cNvSpPr/>
            <p:nvPr/>
          </p:nvSpPr>
          <p:spPr bwMode="auto">
            <a:xfrm>
              <a:off x="2963" y="617"/>
              <a:ext cx="74" cy="56"/>
            </a:xfrm>
            <a:custGeom>
              <a:avLst/>
              <a:gdLst>
                <a:gd name="T0" fmla="*/ 16 w 60"/>
                <a:gd name="T1" fmla="*/ 40 h 46"/>
                <a:gd name="T2" fmla="*/ 34 w 60"/>
                <a:gd name="T3" fmla="*/ 45 h 46"/>
                <a:gd name="T4" fmla="*/ 39 w 60"/>
                <a:gd name="T5" fmla="*/ 46 h 46"/>
                <a:gd name="T6" fmla="*/ 58 w 60"/>
                <a:gd name="T7" fmla="*/ 31 h 46"/>
                <a:gd name="T8" fmla="*/ 44 w 60"/>
                <a:gd name="T9" fmla="*/ 7 h 46"/>
                <a:gd name="T10" fmla="*/ 27 w 60"/>
                <a:gd name="T11" fmla="*/ 3 h 46"/>
                <a:gd name="T12" fmla="*/ 3 w 60"/>
                <a:gd name="T13" fmla="*/ 16 h 46"/>
                <a:gd name="T14" fmla="*/ 16 w 60"/>
                <a:gd name="T15" fmla="*/ 40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16" y="40"/>
                  </a:moveTo>
                  <a:cubicBezTo>
                    <a:pt x="34" y="45"/>
                    <a:pt x="34" y="45"/>
                    <a:pt x="34" y="45"/>
                  </a:cubicBezTo>
                  <a:cubicBezTo>
                    <a:pt x="35" y="46"/>
                    <a:pt x="37" y="46"/>
                    <a:pt x="39" y="46"/>
                  </a:cubicBezTo>
                  <a:cubicBezTo>
                    <a:pt x="47" y="46"/>
                    <a:pt x="55" y="40"/>
                    <a:pt x="58" y="31"/>
                  </a:cubicBezTo>
                  <a:cubicBezTo>
                    <a:pt x="60" y="21"/>
                    <a:pt x="54" y="10"/>
                    <a:pt x="44" y="7"/>
                  </a:cubicBezTo>
                  <a:cubicBezTo>
                    <a:pt x="27" y="3"/>
                    <a:pt x="27" y="3"/>
                    <a:pt x="27" y="3"/>
                  </a:cubicBezTo>
                  <a:cubicBezTo>
                    <a:pt x="16" y="0"/>
                    <a:pt x="5" y="6"/>
                    <a:pt x="3" y="16"/>
                  </a:cubicBezTo>
                  <a:cubicBezTo>
                    <a:pt x="0" y="27"/>
                    <a:pt x="6" y="38"/>
                    <a:pt x="1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grpSp>
      <p:grpSp>
        <p:nvGrpSpPr>
          <p:cNvPr id="41" name="Group 4">
            <a:extLst>
              <a:ext uri="{FF2B5EF4-FFF2-40B4-BE49-F238E27FC236}">
                <a16:creationId xmlns:a16="http://schemas.microsoft.com/office/drawing/2014/main" id="{81EB81AC-70CB-475E-A631-AA36FB7707D8}"/>
              </a:ext>
            </a:extLst>
          </p:cNvPr>
          <p:cNvGrpSpPr>
            <a:grpSpLocks noChangeAspect="1"/>
          </p:cNvGrpSpPr>
          <p:nvPr/>
        </p:nvGrpSpPr>
        <p:grpSpPr bwMode="auto">
          <a:xfrm>
            <a:off x="3061224" y="5077956"/>
            <a:ext cx="565219" cy="594731"/>
            <a:chOff x="2880" y="394"/>
            <a:chExt cx="736" cy="774"/>
          </a:xfrm>
          <a:solidFill>
            <a:schemeClr val="bg1"/>
          </a:solidFill>
        </p:grpSpPr>
        <p:sp>
          <p:nvSpPr>
            <p:cNvPr id="42" name="Freeform 5">
              <a:extLst>
                <a:ext uri="{FF2B5EF4-FFF2-40B4-BE49-F238E27FC236}">
                  <a16:creationId xmlns:a16="http://schemas.microsoft.com/office/drawing/2014/main" id="{C77C28F0-A87F-4241-B49B-223A2D99EE6B}"/>
                </a:ext>
              </a:extLst>
            </p:cNvPr>
            <p:cNvSpPr>
              <a:spLocks noEditPoints="1"/>
            </p:cNvSpPr>
            <p:nvPr/>
          </p:nvSpPr>
          <p:spPr bwMode="auto">
            <a:xfrm>
              <a:off x="2880" y="394"/>
              <a:ext cx="736" cy="774"/>
            </a:xfrm>
            <a:custGeom>
              <a:avLst/>
              <a:gdLst>
                <a:gd name="T0" fmla="*/ 536 w 602"/>
                <a:gd name="T1" fmla="*/ 262 h 636"/>
                <a:gd name="T2" fmla="*/ 458 w 602"/>
                <a:gd name="T3" fmla="*/ 78 h 636"/>
                <a:gd name="T4" fmla="*/ 268 w 602"/>
                <a:gd name="T5" fmla="*/ 0 h 636"/>
                <a:gd name="T6" fmla="*/ 79 w 602"/>
                <a:gd name="T7" fmla="*/ 78 h 636"/>
                <a:gd name="T8" fmla="*/ 0 w 602"/>
                <a:gd name="T9" fmla="*/ 268 h 636"/>
                <a:gd name="T10" fmla="*/ 94 w 602"/>
                <a:gd name="T11" fmla="*/ 571 h 636"/>
                <a:gd name="T12" fmla="*/ 113 w 602"/>
                <a:gd name="T13" fmla="*/ 636 h 636"/>
                <a:gd name="T14" fmla="*/ 392 w 602"/>
                <a:gd name="T15" fmla="*/ 616 h 636"/>
                <a:gd name="T16" fmla="*/ 503 w 602"/>
                <a:gd name="T17" fmla="*/ 568 h 636"/>
                <a:gd name="T18" fmla="*/ 535 w 602"/>
                <a:gd name="T19" fmla="*/ 398 h 636"/>
                <a:gd name="T20" fmla="*/ 598 w 602"/>
                <a:gd name="T21" fmla="*/ 389 h 636"/>
                <a:gd name="T22" fmla="*/ 268 w 602"/>
                <a:gd name="T23" fmla="*/ 39 h 636"/>
                <a:gd name="T24" fmla="*/ 395 w 602"/>
                <a:gd name="T25" fmla="*/ 248 h 636"/>
                <a:gd name="T26" fmla="*/ 183 w 602"/>
                <a:gd name="T27" fmla="*/ 187 h 636"/>
                <a:gd name="T28" fmla="*/ 40 w 602"/>
                <a:gd name="T29" fmla="*/ 248 h 636"/>
                <a:gd name="T30" fmla="*/ 273 w 602"/>
                <a:gd name="T31" fmla="*/ 317 h 636"/>
                <a:gd name="T32" fmla="*/ 273 w 602"/>
                <a:gd name="T33" fmla="*/ 279 h 636"/>
                <a:gd name="T34" fmla="*/ 273 w 602"/>
                <a:gd name="T35" fmla="*/ 317 h 636"/>
                <a:gd name="T36" fmla="*/ 293 w 602"/>
                <a:gd name="T37" fmla="*/ 454 h 636"/>
                <a:gd name="T38" fmla="*/ 246 w 602"/>
                <a:gd name="T39" fmla="*/ 441 h 636"/>
                <a:gd name="T40" fmla="*/ 288 w 602"/>
                <a:gd name="T41" fmla="*/ 402 h 636"/>
                <a:gd name="T42" fmla="*/ 323 w 602"/>
                <a:gd name="T43" fmla="*/ 298 h 636"/>
                <a:gd name="T44" fmla="*/ 222 w 602"/>
                <a:gd name="T45" fmla="*/ 298 h 636"/>
                <a:gd name="T46" fmla="*/ 257 w 602"/>
                <a:gd name="T47" fmla="*/ 402 h 636"/>
                <a:gd name="T48" fmla="*/ 197 w 602"/>
                <a:gd name="T49" fmla="*/ 322 h 636"/>
                <a:gd name="T50" fmla="*/ 185 w 602"/>
                <a:gd name="T51" fmla="*/ 276 h 636"/>
                <a:gd name="T52" fmla="*/ 272 w 602"/>
                <a:gd name="T53" fmla="*/ 189 h 636"/>
                <a:gd name="T54" fmla="*/ 349 w 602"/>
                <a:gd name="T55" fmla="*/ 318 h 636"/>
                <a:gd name="T56" fmla="*/ 347 w 602"/>
                <a:gd name="T57" fmla="*/ 322 h 636"/>
                <a:gd name="T58" fmla="*/ 288 w 602"/>
                <a:gd name="T59" fmla="*/ 402 h 636"/>
                <a:gd name="T60" fmla="*/ 497 w 602"/>
                <a:gd name="T61" fmla="*/ 377 h 636"/>
                <a:gd name="T62" fmla="*/ 373 w 602"/>
                <a:gd name="T63" fmla="*/ 529 h 636"/>
                <a:gd name="T64" fmla="*/ 353 w 602"/>
                <a:gd name="T65" fmla="*/ 597 h 636"/>
                <a:gd name="T66" fmla="*/ 133 w 602"/>
                <a:gd name="T67" fmla="*/ 597 h 636"/>
                <a:gd name="T68" fmla="*/ 132 w 602"/>
                <a:gd name="T69" fmla="*/ 562 h 636"/>
                <a:gd name="T70" fmla="*/ 79 w 602"/>
                <a:gd name="T71" fmla="*/ 397 h 636"/>
                <a:gd name="T72" fmla="*/ 146 w 602"/>
                <a:gd name="T73" fmla="*/ 287 h 636"/>
                <a:gd name="T74" fmla="*/ 161 w 602"/>
                <a:gd name="T75" fmla="*/ 338 h 636"/>
                <a:gd name="T76" fmla="*/ 214 w 602"/>
                <a:gd name="T77" fmla="*/ 467 h 636"/>
                <a:gd name="T78" fmla="*/ 294 w 602"/>
                <a:gd name="T79" fmla="*/ 493 h 636"/>
                <a:gd name="T80" fmla="*/ 341 w 602"/>
                <a:gd name="T81" fmla="*/ 434 h 636"/>
                <a:gd name="T82" fmla="*/ 383 w 602"/>
                <a:gd name="T83" fmla="*/ 335 h 636"/>
                <a:gd name="T84" fmla="*/ 506 w 602"/>
                <a:gd name="T85" fmla="*/ 287 h 636"/>
                <a:gd name="T86" fmla="*/ 517 w 602"/>
                <a:gd name="T87" fmla="*/ 359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2" h="636">
                  <a:moveTo>
                    <a:pt x="598" y="369"/>
                  </a:moveTo>
                  <a:cubicBezTo>
                    <a:pt x="536" y="262"/>
                    <a:pt x="536" y="262"/>
                    <a:pt x="536" y="262"/>
                  </a:cubicBezTo>
                  <a:cubicBezTo>
                    <a:pt x="536" y="228"/>
                    <a:pt x="529" y="195"/>
                    <a:pt x="515" y="164"/>
                  </a:cubicBezTo>
                  <a:cubicBezTo>
                    <a:pt x="502" y="132"/>
                    <a:pt x="482" y="103"/>
                    <a:pt x="458" y="78"/>
                  </a:cubicBezTo>
                  <a:cubicBezTo>
                    <a:pt x="433" y="54"/>
                    <a:pt x="405" y="34"/>
                    <a:pt x="373" y="21"/>
                  </a:cubicBezTo>
                  <a:cubicBezTo>
                    <a:pt x="340" y="7"/>
                    <a:pt x="305" y="0"/>
                    <a:pt x="268" y="0"/>
                  </a:cubicBezTo>
                  <a:cubicBezTo>
                    <a:pt x="232" y="0"/>
                    <a:pt x="197" y="7"/>
                    <a:pt x="164" y="21"/>
                  </a:cubicBezTo>
                  <a:cubicBezTo>
                    <a:pt x="132" y="34"/>
                    <a:pt x="104" y="54"/>
                    <a:pt x="79" y="78"/>
                  </a:cubicBezTo>
                  <a:cubicBezTo>
                    <a:pt x="54" y="103"/>
                    <a:pt x="35" y="132"/>
                    <a:pt x="22" y="164"/>
                  </a:cubicBezTo>
                  <a:cubicBezTo>
                    <a:pt x="8" y="197"/>
                    <a:pt x="0" y="232"/>
                    <a:pt x="0" y="268"/>
                  </a:cubicBezTo>
                  <a:cubicBezTo>
                    <a:pt x="0" y="321"/>
                    <a:pt x="16" y="373"/>
                    <a:pt x="45" y="417"/>
                  </a:cubicBezTo>
                  <a:cubicBezTo>
                    <a:pt x="94" y="571"/>
                    <a:pt x="94" y="571"/>
                    <a:pt x="94" y="571"/>
                  </a:cubicBezTo>
                  <a:cubicBezTo>
                    <a:pt x="94" y="616"/>
                    <a:pt x="94" y="616"/>
                    <a:pt x="94" y="616"/>
                  </a:cubicBezTo>
                  <a:cubicBezTo>
                    <a:pt x="94" y="627"/>
                    <a:pt x="102" y="636"/>
                    <a:pt x="113" y="636"/>
                  </a:cubicBezTo>
                  <a:cubicBezTo>
                    <a:pt x="373" y="636"/>
                    <a:pt x="373" y="636"/>
                    <a:pt x="373" y="636"/>
                  </a:cubicBezTo>
                  <a:cubicBezTo>
                    <a:pt x="384" y="636"/>
                    <a:pt x="392" y="627"/>
                    <a:pt x="392" y="616"/>
                  </a:cubicBezTo>
                  <a:cubicBezTo>
                    <a:pt x="392" y="568"/>
                    <a:pt x="392" y="568"/>
                    <a:pt x="392" y="568"/>
                  </a:cubicBezTo>
                  <a:cubicBezTo>
                    <a:pt x="503" y="568"/>
                    <a:pt x="503" y="568"/>
                    <a:pt x="503" y="568"/>
                  </a:cubicBezTo>
                  <a:cubicBezTo>
                    <a:pt x="513" y="568"/>
                    <a:pt x="521" y="560"/>
                    <a:pt x="522" y="550"/>
                  </a:cubicBezTo>
                  <a:cubicBezTo>
                    <a:pt x="535" y="398"/>
                    <a:pt x="535" y="398"/>
                    <a:pt x="535" y="398"/>
                  </a:cubicBezTo>
                  <a:cubicBezTo>
                    <a:pt x="582" y="398"/>
                    <a:pt x="582" y="398"/>
                    <a:pt x="582" y="398"/>
                  </a:cubicBezTo>
                  <a:cubicBezTo>
                    <a:pt x="589" y="398"/>
                    <a:pt x="595" y="395"/>
                    <a:pt x="598" y="389"/>
                  </a:cubicBezTo>
                  <a:cubicBezTo>
                    <a:pt x="602" y="383"/>
                    <a:pt x="602" y="375"/>
                    <a:pt x="598" y="369"/>
                  </a:cubicBezTo>
                  <a:close/>
                  <a:moveTo>
                    <a:pt x="268" y="39"/>
                  </a:moveTo>
                  <a:cubicBezTo>
                    <a:pt x="388" y="39"/>
                    <a:pt x="486" y="131"/>
                    <a:pt x="496" y="248"/>
                  </a:cubicBezTo>
                  <a:cubicBezTo>
                    <a:pt x="395" y="248"/>
                    <a:pt x="395" y="248"/>
                    <a:pt x="395" y="248"/>
                  </a:cubicBezTo>
                  <a:cubicBezTo>
                    <a:pt x="382" y="192"/>
                    <a:pt x="332" y="150"/>
                    <a:pt x="272" y="150"/>
                  </a:cubicBezTo>
                  <a:cubicBezTo>
                    <a:pt x="238" y="150"/>
                    <a:pt x="206" y="163"/>
                    <a:pt x="183" y="187"/>
                  </a:cubicBezTo>
                  <a:cubicBezTo>
                    <a:pt x="165" y="204"/>
                    <a:pt x="154" y="225"/>
                    <a:pt x="149" y="248"/>
                  </a:cubicBezTo>
                  <a:cubicBezTo>
                    <a:pt x="40" y="248"/>
                    <a:pt x="40" y="248"/>
                    <a:pt x="40" y="248"/>
                  </a:cubicBezTo>
                  <a:cubicBezTo>
                    <a:pt x="50" y="131"/>
                    <a:pt x="149" y="39"/>
                    <a:pt x="268" y="39"/>
                  </a:cubicBezTo>
                  <a:close/>
                  <a:moveTo>
                    <a:pt x="273" y="317"/>
                  </a:moveTo>
                  <a:cubicBezTo>
                    <a:pt x="262" y="317"/>
                    <a:pt x="253" y="309"/>
                    <a:pt x="253" y="298"/>
                  </a:cubicBezTo>
                  <a:cubicBezTo>
                    <a:pt x="253" y="288"/>
                    <a:pt x="262" y="279"/>
                    <a:pt x="273" y="279"/>
                  </a:cubicBezTo>
                  <a:cubicBezTo>
                    <a:pt x="283" y="279"/>
                    <a:pt x="292" y="288"/>
                    <a:pt x="292" y="298"/>
                  </a:cubicBezTo>
                  <a:cubicBezTo>
                    <a:pt x="292" y="309"/>
                    <a:pt x="283" y="317"/>
                    <a:pt x="273" y="317"/>
                  </a:cubicBezTo>
                  <a:close/>
                  <a:moveTo>
                    <a:pt x="297" y="441"/>
                  </a:moveTo>
                  <a:cubicBezTo>
                    <a:pt x="293" y="454"/>
                    <a:pt x="293" y="454"/>
                    <a:pt x="293" y="454"/>
                  </a:cubicBezTo>
                  <a:cubicBezTo>
                    <a:pt x="251" y="454"/>
                    <a:pt x="251" y="454"/>
                    <a:pt x="251" y="454"/>
                  </a:cubicBezTo>
                  <a:cubicBezTo>
                    <a:pt x="246" y="441"/>
                    <a:pt x="246" y="441"/>
                    <a:pt x="246" y="441"/>
                  </a:cubicBezTo>
                  <a:lnTo>
                    <a:pt x="297" y="441"/>
                  </a:lnTo>
                  <a:close/>
                  <a:moveTo>
                    <a:pt x="288" y="402"/>
                  </a:moveTo>
                  <a:cubicBezTo>
                    <a:pt x="288" y="346"/>
                    <a:pt x="288" y="346"/>
                    <a:pt x="288" y="346"/>
                  </a:cubicBezTo>
                  <a:cubicBezTo>
                    <a:pt x="308" y="339"/>
                    <a:pt x="323" y="320"/>
                    <a:pt x="323" y="298"/>
                  </a:cubicBezTo>
                  <a:cubicBezTo>
                    <a:pt x="323" y="270"/>
                    <a:pt x="300" y="248"/>
                    <a:pt x="273" y="248"/>
                  </a:cubicBezTo>
                  <a:cubicBezTo>
                    <a:pt x="245" y="248"/>
                    <a:pt x="222" y="270"/>
                    <a:pt x="222" y="298"/>
                  </a:cubicBezTo>
                  <a:cubicBezTo>
                    <a:pt x="222" y="320"/>
                    <a:pt x="237" y="339"/>
                    <a:pt x="257" y="346"/>
                  </a:cubicBezTo>
                  <a:cubicBezTo>
                    <a:pt x="257" y="402"/>
                    <a:pt x="257" y="402"/>
                    <a:pt x="257" y="402"/>
                  </a:cubicBezTo>
                  <a:cubicBezTo>
                    <a:pt x="232" y="402"/>
                    <a:pt x="232" y="402"/>
                    <a:pt x="232" y="402"/>
                  </a:cubicBezTo>
                  <a:cubicBezTo>
                    <a:pt x="197" y="322"/>
                    <a:pt x="197" y="322"/>
                    <a:pt x="197" y="322"/>
                  </a:cubicBezTo>
                  <a:cubicBezTo>
                    <a:pt x="197" y="321"/>
                    <a:pt x="196" y="320"/>
                    <a:pt x="196" y="318"/>
                  </a:cubicBezTo>
                  <a:cubicBezTo>
                    <a:pt x="189" y="306"/>
                    <a:pt x="185" y="291"/>
                    <a:pt x="185" y="276"/>
                  </a:cubicBezTo>
                  <a:cubicBezTo>
                    <a:pt x="185" y="253"/>
                    <a:pt x="194" y="231"/>
                    <a:pt x="210" y="215"/>
                  </a:cubicBezTo>
                  <a:cubicBezTo>
                    <a:pt x="227" y="198"/>
                    <a:pt x="249" y="189"/>
                    <a:pt x="272" y="189"/>
                  </a:cubicBezTo>
                  <a:cubicBezTo>
                    <a:pt x="320" y="189"/>
                    <a:pt x="359" y="228"/>
                    <a:pt x="359" y="276"/>
                  </a:cubicBezTo>
                  <a:cubicBezTo>
                    <a:pt x="359" y="291"/>
                    <a:pt x="356" y="305"/>
                    <a:pt x="349" y="318"/>
                  </a:cubicBezTo>
                  <a:cubicBezTo>
                    <a:pt x="348" y="319"/>
                    <a:pt x="347" y="320"/>
                    <a:pt x="347" y="322"/>
                  </a:cubicBezTo>
                  <a:cubicBezTo>
                    <a:pt x="347" y="322"/>
                    <a:pt x="347" y="322"/>
                    <a:pt x="347" y="322"/>
                  </a:cubicBezTo>
                  <a:cubicBezTo>
                    <a:pt x="312" y="402"/>
                    <a:pt x="312" y="402"/>
                    <a:pt x="312" y="402"/>
                  </a:cubicBezTo>
                  <a:lnTo>
                    <a:pt x="288" y="402"/>
                  </a:lnTo>
                  <a:close/>
                  <a:moveTo>
                    <a:pt x="517" y="359"/>
                  </a:moveTo>
                  <a:cubicBezTo>
                    <a:pt x="506" y="359"/>
                    <a:pt x="498" y="367"/>
                    <a:pt x="497" y="377"/>
                  </a:cubicBezTo>
                  <a:cubicBezTo>
                    <a:pt x="485" y="529"/>
                    <a:pt x="485" y="529"/>
                    <a:pt x="485" y="529"/>
                  </a:cubicBezTo>
                  <a:cubicBezTo>
                    <a:pt x="373" y="529"/>
                    <a:pt x="373" y="529"/>
                    <a:pt x="373" y="529"/>
                  </a:cubicBezTo>
                  <a:cubicBezTo>
                    <a:pt x="362" y="529"/>
                    <a:pt x="353" y="537"/>
                    <a:pt x="353" y="548"/>
                  </a:cubicBezTo>
                  <a:cubicBezTo>
                    <a:pt x="353" y="597"/>
                    <a:pt x="353" y="597"/>
                    <a:pt x="353" y="597"/>
                  </a:cubicBezTo>
                  <a:cubicBezTo>
                    <a:pt x="133" y="597"/>
                    <a:pt x="133" y="597"/>
                    <a:pt x="133" y="597"/>
                  </a:cubicBezTo>
                  <a:cubicBezTo>
                    <a:pt x="133" y="597"/>
                    <a:pt x="133" y="597"/>
                    <a:pt x="133" y="597"/>
                  </a:cubicBezTo>
                  <a:cubicBezTo>
                    <a:pt x="133" y="568"/>
                    <a:pt x="133" y="568"/>
                    <a:pt x="133" y="568"/>
                  </a:cubicBezTo>
                  <a:cubicBezTo>
                    <a:pt x="133" y="566"/>
                    <a:pt x="132" y="564"/>
                    <a:pt x="132" y="562"/>
                  </a:cubicBezTo>
                  <a:cubicBezTo>
                    <a:pt x="82" y="402"/>
                    <a:pt x="82" y="402"/>
                    <a:pt x="82" y="402"/>
                  </a:cubicBezTo>
                  <a:cubicBezTo>
                    <a:pt x="81" y="400"/>
                    <a:pt x="80" y="399"/>
                    <a:pt x="79" y="397"/>
                  </a:cubicBezTo>
                  <a:cubicBezTo>
                    <a:pt x="57" y="364"/>
                    <a:pt x="44" y="327"/>
                    <a:pt x="40" y="287"/>
                  </a:cubicBezTo>
                  <a:cubicBezTo>
                    <a:pt x="146" y="287"/>
                    <a:pt x="146" y="287"/>
                    <a:pt x="146" y="287"/>
                  </a:cubicBezTo>
                  <a:cubicBezTo>
                    <a:pt x="148" y="304"/>
                    <a:pt x="153" y="321"/>
                    <a:pt x="161" y="336"/>
                  </a:cubicBezTo>
                  <a:cubicBezTo>
                    <a:pt x="161" y="336"/>
                    <a:pt x="161" y="337"/>
                    <a:pt x="161" y="338"/>
                  </a:cubicBezTo>
                  <a:cubicBezTo>
                    <a:pt x="203" y="434"/>
                    <a:pt x="203" y="434"/>
                    <a:pt x="203" y="434"/>
                  </a:cubicBezTo>
                  <a:cubicBezTo>
                    <a:pt x="214" y="467"/>
                    <a:pt x="214" y="467"/>
                    <a:pt x="214" y="467"/>
                  </a:cubicBezTo>
                  <a:cubicBezTo>
                    <a:pt x="219" y="483"/>
                    <a:pt x="233" y="493"/>
                    <a:pt x="249" y="493"/>
                  </a:cubicBezTo>
                  <a:cubicBezTo>
                    <a:pt x="294" y="493"/>
                    <a:pt x="294" y="493"/>
                    <a:pt x="294" y="493"/>
                  </a:cubicBezTo>
                  <a:cubicBezTo>
                    <a:pt x="311" y="493"/>
                    <a:pt x="325" y="483"/>
                    <a:pt x="330" y="467"/>
                  </a:cubicBezTo>
                  <a:cubicBezTo>
                    <a:pt x="341" y="434"/>
                    <a:pt x="341" y="434"/>
                    <a:pt x="341" y="434"/>
                  </a:cubicBezTo>
                  <a:cubicBezTo>
                    <a:pt x="383" y="338"/>
                    <a:pt x="383" y="338"/>
                    <a:pt x="383" y="338"/>
                  </a:cubicBezTo>
                  <a:cubicBezTo>
                    <a:pt x="383" y="337"/>
                    <a:pt x="383" y="336"/>
                    <a:pt x="383" y="335"/>
                  </a:cubicBezTo>
                  <a:cubicBezTo>
                    <a:pt x="391" y="321"/>
                    <a:pt x="396" y="304"/>
                    <a:pt x="398" y="287"/>
                  </a:cubicBezTo>
                  <a:cubicBezTo>
                    <a:pt x="506" y="287"/>
                    <a:pt x="506" y="287"/>
                    <a:pt x="506" y="287"/>
                  </a:cubicBezTo>
                  <a:cubicBezTo>
                    <a:pt x="548" y="359"/>
                    <a:pt x="548" y="359"/>
                    <a:pt x="548" y="359"/>
                  </a:cubicBezTo>
                  <a:lnTo>
                    <a:pt x="517" y="3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43" name="Freeform 6">
              <a:extLst>
                <a:ext uri="{FF2B5EF4-FFF2-40B4-BE49-F238E27FC236}">
                  <a16:creationId xmlns:a16="http://schemas.microsoft.com/office/drawing/2014/main" id="{964ACDDF-06B5-414D-A7A7-DFE912C19989}"/>
                </a:ext>
              </a:extLst>
            </p:cNvPr>
            <p:cNvSpPr/>
            <p:nvPr/>
          </p:nvSpPr>
          <p:spPr bwMode="auto">
            <a:xfrm>
              <a:off x="3309" y="518"/>
              <a:ext cx="68" cy="66"/>
            </a:xfrm>
            <a:custGeom>
              <a:avLst/>
              <a:gdLst>
                <a:gd name="T0" fmla="*/ 21 w 55"/>
                <a:gd name="T1" fmla="*/ 54 h 54"/>
                <a:gd name="T2" fmla="*/ 35 w 55"/>
                <a:gd name="T3" fmla="*/ 48 h 54"/>
                <a:gd name="T4" fmla="*/ 48 w 55"/>
                <a:gd name="T5" fmla="*/ 35 h 54"/>
                <a:gd name="T6" fmla="*/ 48 w 55"/>
                <a:gd name="T7" fmla="*/ 8 h 54"/>
                <a:gd name="T8" fmla="*/ 20 w 55"/>
                <a:gd name="T9" fmla="*/ 8 h 54"/>
                <a:gd name="T10" fmla="*/ 7 w 55"/>
                <a:gd name="T11" fmla="*/ 20 h 54"/>
                <a:gd name="T12" fmla="*/ 7 w 55"/>
                <a:gd name="T13" fmla="*/ 48 h 54"/>
                <a:gd name="T14" fmla="*/ 21 w 55"/>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54">
                  <a:moveTo>
                    <a:pt x="21" y="54"/>
                  </a:moveTo>
                  <a:cubicBezTo>
                    <a:pt x="26" y="54"/>
                    <a:pt x="31" y="52"/>
                    <a:pt x="35" y="48"/>
                  </a:cubicBezTo>
                  <a:cubicBezTo>
                    <a:pt x="48" y="35"/>
                    <a:pt x="48" y="35"/>
                    <a:pt x="48" y="35"/>
                  </a:cubicBezTo>
                  <a:cubicBezTo>
                    <a:pt x="55" y="28"/>
                    <a:pt x="55" y="15"/>
                    <a:pt x="48" y="8"/>
                  </a:cubicBezTo>
                  <a:cubicBezTo>
                    <a:pt x="40" y="0"/>
                    <a:pt x="28" y="0"/>
                    <a:pt x="20" y="8"/>
                  </a:cubicBezTo>
                  <a:cubicBezTo>
                    <a:pt x="7" y="20"/>
                    <a:pt x="7" y="20"/>
                    <a:pt x="7" y="20"/>
                  </a:cubicBezTo>
                  <a:cubicBezTo>
                    <a:pt x="0" y="28"/>
                    <a:pt x="0" y="40"/>
                    <a:pt x="7" y="48"/>
                  </a:cubicBezTo>
                  <a:cubicBezTo>
                    <a:pt x="11" y="52"/>
                    <a:pt x="16" y="54"/>
                    <a:pt x="21"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44" name="Freeform 7">
              <a:extLst>
                <a:ext uri="{FF2B5EF4-FFF2-40B4-BE49-F238E27FC236}">
                  <a16:creationId xmlns:a16="http://schemas.microsoft.com/office/drawing/2014/main" id="{5B8D46F6-F303-4000-ABD0-7E91F0CC4792}"/>
                </a:ext>
              </a:extLst>
            </p:cNvPr>
            <p:cNvSpPr/>
            <p:nvPr/>
          </p:nvSpPr>
          <p:spPr bwMode="auto">
            <a:xfrm>
              <a:off x="3189" y="482"/>
              <a:ext cx="48" cy="69"/>
            </a:xfrm>
            <a:custGeom>
              <a:avLst/>
              <a:gdLst>
                <a:gd name="T0" fmla="*/ 20 w 39"/>
                <a:gd name="T1" fmla="*/ 57 h 57"/>
                <a:gd name="T2" fmla="*/ 39 w 39"/>
                <a:gd name="T3" fmla="*/ 37 h 57"/>
                <a:gd name="T4" fmla="*/ 39 w 39"/>
                <a:gd name="T5" fmla="*/ 20 h 57"/>
                <a:gd name="T6" fmla="*/ 20 w 39"/>
                <a:gd name="T7" fmla="*/ 0 h 57"/>
                <a:gd name="T8" fmla="*/ 0 w 39"/>
                <a:gd name="T9" fmla="*/ 20 h 57"/>
                <a:gd name="T10" fmla="*/ 0 w 39"/>
                <a:gd name="T11" fmla="*/ 37 h 57"/>
                <a:gd name="T12" fmla="*/ 20 w 39"/>
                <a:gd name="T13" fmla="*/ 57 h 57"/>
              </a:gdLst>
              <a:ahLst/>
              <a:cxnLst>
                <a:cxn ang="0">
                  <a:pos x="T0" y="T1"/>
                </a:cxn>
                <a:cxn ang="0">
                  <a:pos x="T2" y="T3"/>
                </a:cxn>
                <a:cxn ang="0">
                  <a:pos x="T4" y="T5"/>
                </a:cxn>
                <a:cxn ang="0">
                  <a:pos x="T6" y="T7"/>
                </a:cxn>
                <a:cxn ang="0">
                  <a:pos x="T8" y="T9"/>
                </a:cxn>
                <a:cxn ang="0">
                  <a:pos x="T10" y="T11"/>
                </a:cxn>
                <a:cxn ang="0">
                  <a:pos x="T12" y="T13"/>
                </a:cxn>
              </a:cxnLst>
              <a:rect l="0" t="0" r="r" b="b"/>
              <a:pathLst>
                <a:path w="39" h="57">
                  <a:moveTo>
                    <a:pt x="20" y="57"/>
                  </a:moveTo>
                  <a:cubicBezTo>
                    <a:pt x="30" y="57"/>
                    <a:pt x="39" y="48"/>
                    <a:pt x="39" y="37"/>
                  </a:cubicBezTo>
                  <a:cubicBezTo>
                    <a:pt x="39" y="20"/>
                    <a:pt x="39" y="20"/>
                    <a:pt x="39" y="20"/>
                  </a:cubicBezTo>
                  <a:cubicBezTo>
                    <a:pt x="39" y="9"/>
                    <a:pt x="30" y="0"/>
                    <a:pt x="20" y="0"/>
                  </a:cubicBezTo>
                  <a:cubicBezTo>
                    <a:pt x="9" y="0"/>
                    <a:pt x="0" y="9"/>
                    <a:pt x="0" y="20"/>
                  </a:cubicBezTo>
                  <a:cubicBezTo>
                    <a:pt x="0" y="37"/>
                    <a:pt x="0" y="37"/>
                    <a:pt x="0" y="37"/>
                  </a:cubicBezTo>
                  <a:cubicBezTo>
                    <a:pt x="0" y="48"/>
                    <a:pt x="9" y="57"/>
                    <a:pt x="20"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45" name="Freeform 8">
              <a:extLst>
                <a:ext uri="{FF2B5EF4-FFF2-40B4-BE49-F238E27FC236}">
                  <a16:creationId xmlns:a16="http://schemas.microsoft.com/office/drawing/2014/main" id="{E71F8679-DCCE-465C-8073-299BB2573FFE}"/>
                </a:ext>
              </a:extLst>
            </p:cNvPr>
            <p:cNvSpPr/>
            <p:nvPr/>
          </p:nvSpPr>
          <p:spPr bwMode="auto">
            <a:xfrm>
              <a:off x="3383" y="617"/>
              <a:ext cx="74" cy="56"/>
            </a:xfrm>
            <a:custGeom>
              <a:avLst/>
              <a:gdLst>
                <a:gd name="T0" fmla="*/ 22 w 61"/>
                <a:gd name="T1" fmla="*/ 46 h 46"/>
                <a:gd name="T2" fmla="*/ 27 w 61"/>
                <a:gd name="T3" fmla="*/ 45 h 46"/>
                <a:gd name="T4" fmla="*/ 45 w 61"/>
                <a:gd name="T5" fmla="*/ 40 h 46"/>
                <a:gd name="T6" fmla="*/ 58 w 61"/>
                <a:gd name="T7" fmla="*/ 16 h 46"/>
                <a:gd name="T8" fmla="*/ 34 w 61"/>
                <a:gd name="T9" fmla="*/ 3 h 46"/>
                <a:gd name="T10" fmla="*/ 17 w 61"/>
                <a:gd name="T11" fmla="*/ 7 h 46"/>
                <a:gd name="T12" fmla="*/ 3 w 61"/>
                <a:gd name="T13" fmla="*/ 31 h 46"/>
                <a:gd name="T14" fmla="*/ 22 w 61"/>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46">
                  <a:moveTo>
                    <a:pt x="22" y="46"/>
                  </a:moveTo>
                  <a:cubicBezTo>
                    <a:pt x="24" y="46"/>
                    <a:pt x="25" y="46"/>
                    <a:pt x="27" y="45"/>
                  </a:cubicBezTo>
                  <a:cubicBezTo>
                    <a:pt x="45" y="40"/>
                    <a:pt x="45" y="40"/>
                    <a:pt x="45" y="40"/>
                  </a:cubicBezTo>
                  <a:cubicBezTo>
                    <a:pt x="55" y="38"/>
                    <a:pt x="61" y="27"/>
                    <a:pt x="58" y="16"/>
                  </a:cubicBezTo>
                  <a:cubicBezTo>
                    <a:pt x="56" y="6"/>
                    <a:pt x="45" y="0"/>
                    <a:pt x="34" y="3"/>
                  </a:cubicBezTo>
                  <a:cubicBezTo>
                    <a:pt x="17" y="7"/>
                    <a:pt x="17" y="7"/>
                    <a:pt x="17" y="7"/>
                  </a:cubicBezTo>
                  <a:cubicBezTo>
                    <a:pt x="7" y="10"/>
                    <a:pt x="0" y="21"/>
                    <a:pt x="3" y="31"/>
                  </a:cubicBezTo>
                  <a:cubicBezTo>
                    <a:pt x="6" y="40"/>
                    <a:pt x="13" y="46"/>
                    <a:pt x="22"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46" name="Freeform 9">
              <a:extLst>
                <a:ext uri="{FF2B5EF4-FFF2-40B4-BE49-F238E27FC236}">
                  <a16:creationId xmlns:a16="http://schemas.microsoft.com/office/drawing/2014/main" id="{7A0F3AEE-7F6A-4DF3-BA4E-C1831D49C444}"/>
                </a:ext>
              </a:extLst>
            </p:cNvPr>
            <p:cNvSpPr/>
            <p:nvPr/>
          </p:nvSpPr>
          <p:spPr bwMode="auto">
            <a:xfrm>
              <a:off x="3043" y="518"/>
              <a:ext cx="68" cy="66"/>
            </a:xfrm>
            <a:custGeom>
              <a:avLst/>
              <a:gdLst>
                <a:gd name="T0" fmla="*/ 21 w 56"/>
                <a:gd name="T1" fmla="*/ 48 h 54"/>
                <a:gd name="T2" fmla="*/ 35 w 56"/>
                <a:gd name="T3" fmla="*/ 54 h 54"/>
                <a:gd name="T4" fmla="*/ 49 w 56"/>
                <a:gd name="T5" fmla="*/ 48 h 54"/>
                <a:gd name="T6" fmla="*/ 48 w 56"/>
                <a:gd name="T7" fmla="*/ 20 h 54"/>
                <a:gd name="T8" fmla="*/ 36 w 56"/>
                <a:gd name="T9" fmla="*/ 8 h 54"/>
                <a:gd name="T10" fmla="*/ 8 w 56"/>
                <a:gd name="T11" fmla="*/ 8 h 54"/>
                <a:gd name="T12" fmla="*/ 8 w 56"/>
                <a:gd name="T13" fmla="*/ 35 h 54"/>
                <a:gd name="T14" fmla="*/ 21 w 56"/>
                <a:gd name="T15" fmla="*/ 48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4">
                  <a:moveTo>
                    <a:pt x="21" y="48"/>
                  </a:moveTo>
                  <a:cubicBezTo>
                    <a:pt x="25" y="52"/>
                    <a:pt x="30" y="54"/>
                    <a:pt x="35" y="54"/>
                  </a:cubicBezTo>
                  <a:cubicBezTo>
                    <a:pt x="40" y="54"/>
                    <a:pt x="45" y="52"/>
                    <a:pt x="49" y="48"/>
                  </a:cubicBezTo>
                  <a:cubicBezTo>
                    <a:pt x="56" y="40"/>
                    <a:pt x="56" y="28"/>
                    <a:pt x="48" y="20"/>
                  </a:cubicBezTo>
                  <a:cubicBezTo>
                    <a:pt x="36" y="8"/>
                    <a:pt x="36" y="8"/>
                    <a:pt x="36" y="8"/>
                  </a:cubicBezTo>
                  <a:cubicBezTo>
                    <a:pt x="28" y="0"/>
                    <a:pt x="16" y="0"/>
                    <a:pt x="8" y="8"/>
                  </a:cubicBezTo>
                  <a:cubicBezTo>
                    <a:pt x="0" y="15"/>
                    <a:pt x="0" y="28"/>
                    <a:pt x="8" y="35"/>
                  </a:cubicBezTo>
                  <a:lnTo>
                    <a:pt x="21"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sp>
          <p:nvSpPr>
            <p:cNvPr id="47" name="Freeform 10">
              <a:extLst>
                <a:ext uri="{FF2B5EF4-FFF2-40B4-BE49-F238E27FC236}">
                  <a16:creationId xmlns:a16="http://schemas.microsoft.com/office/drawing/2014/main" id="{19360ECA-8864-4C30-B013-56AD5D92CB6F}"/>
                </a:ext>
              </a:extLst>
            </p:cNvPr>
            <p:cNvSpPr/>
            <p:nvPr/>
          </p:nvSpPr>
          <p:spPr bwMode="auto">
            <a:xfrm>
              <a:off x="2963" y="617"/>
              <a:ext cx="74" cy="56"/>
            </a:xfrm>
            <a:custGeom>
              <a:avLst/>
              <a:gdLst>
                <a:gd name="T0" fmla="*/ 16 w 60"/>
                <a:gd name="T1" fmla="*/ 40 h 46"/>
                <a:gd name="T2" fmla="*/ 34 w 60"/>
                <a:gd name="T3" fmla="*/ 45 h 46"/>
                <a:gd name="T4" fmla="*/ 39 w 60"/>
                <a:gd name="T5" fmla="*/ 46 h 46"/>
                <a:gd name="T6" fmla="*/ 58 w 60"/>
                <a:gd name="T7" fmla="*/ 31 h 46"/>
                <a:gd name="T8" fmla="*/ 44 w 60"/>
                <a:gd name="T9" fmla="*/ 7 h 46"/>
                <a:gd name="T10" fmla="*/ 27 w 60"/>
                <a:gd name="T11" fmla="*/ 3 h 46"/>
                <a:gd name="T12" fmla="*/ 3 w 60"/>
                <a:gd name="T13" fmla="*/ 16 h 46"/>
                <a:gd name="T14" fmla="*/ 16 w 60"/>
                <a:gd name="T15" fmla="*/ 40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16" y="40"/>
                  </a:moveTo>
                  <a:cubicBezTo>
                    <a:pt x="34" y="45"/>
                    <a:pt x="34" y="45"/>
                    <a:pt x="34" y="45"/>
                  </a:cubicBezTo>
                  <a:cubicBezTo>
                    <a:pt x="35" y="46"/>
                    <a:pt x="37" y="46"/>
                    <a:pt x="39" y="46"/>
                  </a:cubicBezTo>
                  <a:cubicBezTo>
                    <a:pt x="47" y="46"/>
                    <a:pt x="55" y="40"/>
                    <a:pt x="58" y="31"/>
                  </a:cubicBezTo>
                  <a:cubicBezTo>
                    <a:pt x="60" y="21"/>
                    <a:pt x="54" y="10"/>
                    <a:pt x="44" y="7"/>
                  </a:cubicBezTo>
                  <a:cubicBezTo>
                    <a:pt x="27" y="3"/>
                    <a:pt x="27" y="3"/>
                    <a:pt x="27" y="3"/>
                  </a:cubicBezTo>
                  <a:cubicBezTo>
                    <a:pt x="16" y="0"/>
                    <a:pt x="5" y="6"/>
                    <a:pt x="3" y="16"/>
                  </a:cubicBezTo>
                  <a:cubicBezTo>
                    <a:pt x="0" y="27"/>
                    <a:pt x="6" y="38"/>
                    <a:pt x="1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lang="zh-CN" altLang="en-US" sz="1100">
                <a:solidFill>
                  <a:srgbClr val="EEF2F5"/>
                </a:solidFill>
              </a:endParaRPr>
            </a:p>
          </p:txBody>
        </p:sp>
      </p:grpSp>
      <p:sp>
        <p:nvSpPr>
          <p:cNvPr id="53" name="矩形 52">
            <a:extLst>
              <a:ext uri="{FF2B5EF4-FFF2-40B4-BE49-F238E27FC236}">
                <a16:creationId xmlns:a16="http://schemas.microsoft.com/office/drawing/2014/main" id="{26F15B66-12FC-4FAB-8861-3FCD1ACF14C3}"/>
              </a:ext>
            </a:extLst>
          </p:cNvPr>
          <p:cNvSpPr/>
          <p:nvPr/>
        </p:nvSpPr>
        <p:spPr>
          <a:xfrm>
            <a:off x="4278020" y="3121228"/>
            <a:ext cx="5826393" cy="1200329"/>
          </a:xfrm>
          <a:prstGeom prst="rect">
            <a:avLst/>
          </a:prstGeom>
        </p:spPr>
        <p:txBody>
          <a:bodyPr wrap="square">
            <a:spAutoFit/>
          </a:bodyPr>
          <a:lstStyle/>
          <a:p>
            <a:pPr indent="457200"/>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主要对</a:t>
            </a:r>
            <a:r>
              <a:rPr lang="zh-CN" altLang="zh-CN" kern="100" dirty="0">
                <a:latin typeface="Times New Roman" panose="02020603050405020304" pitchFamily="18" charset="0"/>
                <a:ea typeface="宋体" panose="02010600030101010101" pitchFamily="2" charset="-122"/>
              </a:rPr>
              <a:t>升力</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体飞行器进行了建模</a:t>
            </a:r>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可以尝试对其他构型飞行器进行建模分析，建立基本部件的模型，然后将部件进行组合得到较复杂的飞行器外形模型。</a:t>
            </a:r>
            <a:endParaRPr lang="zh-CN" altLang="en-US" dirty="0"/>
          </a:p>
          <a:p>
            <a:endParaRPr lang="zh-CN" altLang="en-US" dirty="0"/>
          </a:p>
        </p:txBody>
      </p:sp>
      <p:sp>
        <p:nvSpPr>
          <p:cNvPr id="57" name="矩形 56">
            <a:extLst>
              <a:ext uri="{FF2B5EF4-FFF2-40B4-BE49-F238E27FC236}">
                <a16:creationId xmlns:a16="http://schemas.microsoft.com/office/drawing/2014/main" id="{C1DF0431-5021-47AE-AE3F-593F1AAEE529}"/>
              </a:ext>
            </a:extLst>
          </p:cNvPr>
          <p:cNvSpPr/>
          <p:nvPr/>
        </p:nvSpPr>
        <p:spPr>
          <a:xfrm>
            <a:off x="4305181" y="4894045"/>
            <a:ext cx="5749006" cy="1200329"/>
          </a:xfrm>
          <a:prstGeom prst="rect">
            <a:avLst/>
          </a:prstGeom>
        </p:spPr>
        <p:txBody>
          <a:bodyPr wrap="square">
            <a:spAutoFit/>
          </a:bodyPr>
          <a:lstStyle/>
          <a:p>
            <a:pPr indent="457200"/>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由于实验条件的限制，对飞行器气动特性的估算主要依赖于高超声速工程估算方法</a:t>
            </a:r>
            <a:r>
              <a:rPr lang="zh-CN" altLang="en-US" dirty="0"/>
              <a:t>。</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可以</a:t>
            </a:r>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尝试</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使用数值求解方法，使用专业的</a:t>
            </a:r>
            <a:r>
              <a:rPr lang="en-US" altLang="zh-CN" kern="100" dirty="0">
                <a:latin typeface="Times New Roman" panose="02020603050405020304" pitchFamily="18" charset="0"/>
                <a:ea typeface="宋体" panose="02010600030101010101" pitchFamily="2" charset="-122"/>
              </a:rPr>
              <a:t>CFD</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软件平台。</a:t>
            </a:r>
            <a:endParaRPr lang="zh-CN" altLang="en-US" dirty="0"/>
          </a:p>
          <a:p>
            <a:endParaRPr lang="zh-CN" altLang="en-US" dirty="0"/>
          </a:p>
        </p:txBody>
      </p:sp>
    </p:spTree>
    <p:extLst>
      <p:ext uri="{BB962C8B-B14F-4D97-AF65-F5344CB8AC3E}">
        <p14:creationId xmlns:p14="http://schemas.microsoft.com/office/powerpoint/2010/main" val="3983396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804A8040-B10F-470F-8D4B-A0793DAE7E77}"/>
              </a:ext>
            </a:extLst>
          </p:cNvPr>
          <p:cNvGrpSpPr/>
          <p:nvPr/>
        </p:nvGrpSpPr>
        <p:grpSpPr>
          <a:xfrm>
            <a:off x="1103871" y="3636106"/>
            <a:ext cx="10390908" cy="1111158"/>
            <a:chOff x="1225147" y="3039572"/>
            <a:chExt cx="10390908" cy="1111158"/>
          </a:xfrm>
        </p:grpSpPr>
        <p:sp>
          <p:nvSpPr>
            <p:cNvPr id="8" name="文本框 7">
              <a:extLst>
                <a:ext uri="{FF2B5EF4-FFF2-40B4-BE49-F238E27FC236}">
                  <a16:creationId xmlns:a16="http://schemas.microsoft.com/office/drawing/2014/main" id="{E36B13BD-E4AC-47AE-9D49-52F2084A5501}"/>
                </a:ext>
              </a:extLst>
            </p:cNvPr>
            <p:cNvSpPr txBox="1"/>
            <p:nvPr/>
          </p:nvSpPr>
          <p:spPr>
            <a:xfrm>
              <a:off x="1225147" y="3244265"/>
              <a:ext cx="10390908" cy="646331"/>
            </a:xfrm>
            <a:prstGeom prst="rect">
              <a:avLst/>
            </a:prstGeom>
            <a:noFill/>
          </p:spPr>
          <p:txBody>
            <a:bodyPr wrap="square" rtlCol="0">
              <a:spAutoFit/>
              <a:scene3d>
                <a:camera prst="orthographicFront"/>
                <a:lightRig rig="threePt" dir="t"/>
              </a:scene3d>
              <a:sp3d contourW="12700"/>
            </a:bodyPr>
            <a:lstStyle/>
            <a:p>
              <a:pPr algn="ctr">
                <a:defRPr/>
              </a:pPr>
              <a:r>
                <a:rPr lang="zh-CN" altLang="en-US" sz="3600" b="1" dirty="0">
                  <a:solidFill>
                    <a:schemeClr val="tx2">
                      <a:lumMod val="75000"/>
                      <a:lumOff val="25000"/>
                    </a:schemeClr>
                  </a:solidFill>
                  <a:latin typeface="微软雅黑"/>
                  <a:cs typeface="+mn-ea"/>
                  <a:sym typeface="+mn-lt"/>
                </a:rPr>
                <a:t>敬请专家批评指正！</a:t>
              </a:r>
            </a:p>
          </p:txBody>
        </p:sp>
        <p:grpSp>
          <p:nvGrpSpPr>
            <p:cNvPr id="9" name="组合 8">
              <a:extLst>
                <a:ext uri="{FF2B5EF4-FFF2-40B4-BE49-F238E27FC236}">
                  <a16:creationId xmlns:a16="http://schemas.microsoft.com/office/drawing/2014/main" id="{6AF85944-17CB-412C-910C-FBE80125C915}"/>
                </a:ext>
              </a:extLst>
            </p:cNvPr>
            <p:cNvGrpSpPr/>
            <p:nvPr/>
          </p:nvGrpSpPr>
          <p:grpSpPr>
            <a:xfrm>
              <a:off x="1302327" y="3039572"/>
              <a:ext cx="10313728" cy="1111158"/>
              <a:chOff x="1885348" y="2376055"/>
              <a:chExt cx="5569528" cy="1233055"/>
            </a:xfrm>
          </p:grpSpPr>
          <p:cxnSp>
            <p:nvCxnSpPr>
              <p:cNvPr id="10" name="直接连接符 9">
                <a:extLst>
                  <a:ext uri="{FF2B5EF4-FFF2-40B4-BE49-F238E27FC236}">
                    <a16:creationId xmlns:a16="http://schemas.microsoft.com/office/drawing/2014/main" id="{073A02BD-1414-41BE-8AE6-8299D49C18BF}"/>
                  </a:ext>
                </a:extLst>
              </p:cNvPr>
              <p:cNvCxnSpPr/>
              <p:nvPr/>
            </p:nvCxnSpPr>
            <p:spPr>
              <a:xfrm>
                <a:off x="1885348" y="2376055"/>
                <a:ext cx="5569528" cy="0"/>
              </a:xfrm>
              <a:prstGeom prst="line">
                <a:avLst/>
              </a:prstGeom>
              <a:noFill/>
              <a:ln w="12700" cap="flat" cmpd="sng" algn="ctr">
                <a:solidFill>
                  <a:srgbClr val="304371"/>
                </a:solidFill>
                <a:prstDash val="solid"/>
                <a:miter lim="800000"/>
              </a:ln>
              <a:effectLst/>
            </p:spPr>
          </p:cxnSp>
          <p:cxnSp>
            <p:nvCxnSpPr>
              <p:cNvPr id="11" name="直接连接符 10">
                <a:extLst>
                  <a:ext uri="{FF2B5EF4-FFF2-40B4-BE49-F238E27FC236}">
                    <a16:creationId xmlns:a16="http://schemas.microsoft.com/office/drawing/2014/main" id="{BEBC3DF8-FFA3-4282-8A7B-EA3355C4FD73}"/>
                  </a:ext>
                </a:extLst>
              </p:cNvPr>
              <p:cNvCxnSpPr/>
              <p:nvPr/>
            </p:nvCxnSpPr>
            <p:spPr>
              <a:xfrm>
                <a:off x="1885348" y="3609110"/>
                <a:ext cx="5569528" cy="0"/>
              </a:xfrm>
              <a:prstGeom prst="line">
                <a:avLst/>
              </a:prstGeom>
              <a:noFill/>
              <a:ln w="12700" cap="flat" cmpd="sng" algn="ctr">
                <a:solidFill>
                  <a:srgbClr val="304371"/>
                </a:solidFill>
                <a:prstDash val="solid"/>
                <a:miter lim="800000"/>
              </a:ln>
              <a:effectLst/>
            </p:spPr>
          </p:cxnSp>
        </p:grpSp>
      </p:grpSp>
      <p:grpSp>
        <p:nvGrpSpPr>
          <p:cNvPr id="18" name="组合 17">
            <a:extLst>
              <a:ext uri="{FF2B5EF4-FFF2-40B4-BE49-F238E27FC236}">
                <a16:creationId xmlns:a16="http://schemas.microsoft.com/office/drawing/2014/main" id="{46B1AC6D-9166-42EF-B528-6580D6AB245E}"/>
              </a:ext>
            </a:extLst>
          </p:cNvPr>
          <p:cNvGrpSpPr/>
          <p:nvPr/>
        </p:nvGrpSpPr>
        <p:grpSpPr>
          <a:xfrm>
            <a:off x="0" y="0"/>
            <a:ext cx="12192000" cy="3573027"/>
            <a:chOff x="0" y="2534704"/>
            <a:chExt cx="12192000" cy="855888"/>
          </a:xfrm>
          <a:solidFill>
            <a:schemeClr val="tx2">
              <a:lumMod val="75000"/>
              <a:lumOff val="25000"/>
            </a:schemeClr>
          </a:solidFill>
        </p:grpSpPr>
        <p:pic>
          <p:nvPicPr>
            <p:cNvPr id="19" name="图片 18">
              <a:extLst>
                <a:ext uri="{FF2B5EF4-FFF2-40B4-BE49-F238E27FC236}">
                  <a16:creationId xmlns:a16="http://schemas.microsoft.com/office/drawing/2014/main" id="{81EB1A98-AB54-4D10-A610-87938C906E57}"/>
                </a:ext>
              </a:extLst>
            </p:cNvPr>
            <p:cNvPicPr>
              <a:picLocks noChangeAspect="1"/>
            </p:cNvPicPr>
            <p:nvPr/>
          </p:nvPicPr>
          <p:blipFill rotWithShape="1">
            <a:blip r:embed="rId2">
              <a:extLst>
                <a:ext uri="{28A0092B-C50C-407E-A947-70E740481C1C}">
                  <a14:useLocalDpi xmlns:a14="http://schemas.microsoft.com/office/drawing/2010/main" val="0"/>
                </a:ext>
              </a:extLst>
            </a:blip>
            <a:srcRect t="23808"/>
            <a:stretch>
              <a:fillRect/>
            </a:stretch>
          </p:blipFill>
          <p:spPr>
            <a:xfrm>
              <a:off x="0" y="2534704"/>
              <a:ext cx="12192000" cy="855888"/>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0" y="4104640"/>
                  </a:cubicBezTo>
                  <a:cubicBezTo>
                    <a:pt x="3616128" y="4104640"/>
                    <a:pt x="1429718" y="3347745"/>
                    <a:pt x="138643" y="2196525"/>
                  </a:cubicBezTo>
                  <a:lnTo>
                    <a:pt x="0" y="2059049"/>
                  </a:lnTo>
                  <a:close/>
                </a:path>
              </a:pathLst>
            </a:custGeom>
            <a:grpFill/>
          </p:spPr>
        </p:pic>
        <p:sp>
          <p:nvSpPr>
            <p:cNvPr id="20" name="任意多边形: 形状 19">
              <a:extLst>
                <a:ext uri="{FF2B5EF4-FFF2-40B4-BE49-F238E27FC236}">
                  <a16:creationId xmlns:a16="http://schemas.microsoft.com/office/drawing/2014/main" id="{D6DE576F-5846-40AC-A4E6-F9CA2FF11D1F}"/>
                </a:ext>
              </a:extLst>
            </p:cNvPr>
            <p:cNvSpPr/>
            <p:nvPr/>
          </p:nvSpPr>
          <p:spPr>
            <a:xfrm>
              <a:off x="0" y="2534704"/>
              <a:ext cx="12192000" cy="855888"/>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0" y="4104640"/>
                  </a:cubicBezTo>
                  <a:cubicBezTo>
                    <a:pt x="3616128" y="4104640"/>
                    <a:pt x="1429718" y="3347745"/>
                    <a:pt x="138643" y="2196525"/>
                  </a:cubicBezTo>
                  <a:lnTo>
                    <a:pt x="0" y="20590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grpSp>
      <p:sp>
        <p:nvSpPr>
          <p:cNvPr id="21" name="任意多边形: 形状 20">
            <a:extLst>
              <a:ext uri="{FF2B5EF4-FFF2-40B4-BE49-F238E27FC236}">
                <a16:creationId xmlns:a16="http://schemas.microsoft.com/office/drawing/2014/main" id="{144A504E-A164-4C91-BE6B-2E4FA20BADF0}"/>
              </a:ext>
            </a:extLst>
          </p:cNvPr>
          <p:cNvSpPr/>
          <p:nvPr/>
        </p:nvSpPr>
        <p:spPr>
          <a:xfrm>
            <a:off x="26029" y="1387455"/>
            <a:ext cx="12192000" cy="1869044"/>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 name="connsiteX0-1" fmla="*/ 0 w 12192000"/>
              <a:gd name="connsiteY0-2" fmla="*/ 0 h 4104640"/>
              <a:gd name="connsiteX1-3" fmla="*/ 12192000 w 12192000"/>
              <a:gd name="connsiteY1-4" fmla="*/ 0 h 4104640"/>
              <a:gd name="connsiteX2-5" fmla="*/ 12192000 w 12192000"/>
              <a:gd name="connsiteY2-6" fmla="*/ 2059049 h 4104640"/>
              <a:gd name="connsiteX3-7" fmla="*/ 12053358 w 12192000"/>
              <a:gd name="connsiteY3-8" fmla="*/ 2196525 h 4104640"/>
              <a:gd name="connsiteX4-9" fmla="*/ 6096000 w 12192000"/>
              <a:gd name="connsiteY4-10" fmla="*/ 4104640 h 4104640"/>
              <a:gd name="connsiteX5-11" fmla="*/ 138643 w 12192000"/>
              <a:gd name="connsiteY5-12" fmla="*/ 2196525 h 4104640"/>
              <a:gd name="connsiteX6-13" fmla="*/ 0 w 12192000"/>
              <a:gd name="connsiteY6-14" fmla="*/ 2059049 h 4104640"/>
              <a:gd name="connsiteX7" fmla="*/ 91440 w 12192000"/>
              <a:gd name="connsiteY7" fmla="*/ 87904 h 4104640"/>
              <a:gd name="connsiteX0-15" fmla="*/ 0 w 12192000"/>
              <a:gd name="connsiteY0-16" fmla="*/ 0 h 4104640"/>
              <a:gd name="connsiteX1-17" fmla="*/ 12192000 w 12192000"/>
              <a:gd name="connsiteY1-18" fmla="*/ 0 h 4104640"/>
              <a:gd name="connsiteX2-19" fmla="*/ 12192000 w 12192000"/>
              <a:gd name="connsiteY2-20" fmla="*/ 2059049 h 4104640"/>
              <a:gd name="connsiteX3-21" fmla="*/ 12053358 w 12192000"/>
              <a:gd name="connsiteY3-22" fmla="*/ 2196525 h 4104640"/>
              <a:gd name="connsiteX4-23" fmla="*/ 6096000 w 12192000"/>
              <a:gd name="connsiteY4-24" fmla="*/ 4104640 h 4104640"/>
              <a:gd name="connsiteX5-25" fmla="*/ 138643 w 12192000"/>
              <a:gd name="connsiteY5-26" fmla="*/ 2196525 h 4104640"/>
              <a:gd name="connsiteX6-27" fmla="*/ 0 w 12192000"/>
              <a:gd name="connsiteY6-28" fmla="*/ 2059049 h 4104640"/>
              <a:gd name="connsiteX0-29" fmla="*/ 0 w 12192000"/>
              <a:gd name="connsiteY0-30" fmla="*/ 0 h 4104640"/>
              <a:gd name="connsiteX1-31" fmla="*/ 12192000 w 12192000"/>
              <a:gd name="connsiteY1-32" fmla="*/ 2059049 h 4104640"/>
              <a:gd name="connsiteX2-33" fmla="*/ 12053358 w 12192000"/>
              <a:gd name="connsiteY2-34" fmla="*/ 2196525 h 4104640"/>
              <a:gd name="connsiteX3-35" fmla="*/ 6096000 w 12192000"/>
              <a:gd name="connsiteY3-36" fmla="*/ 4104640 h 4104640"/>
              <a:gd name="connsiteX4-37" fmla="*/ 138643 w 12192000"/>
              <a:gd name="connsiteY4-38" fmla="*/ 2196525 h 4104640"/>
              <a:gd name="connsiteX5-39" fmla="*/ 0 w 12192000"/>
              <a:gd name="connsiteY5-40" fmla="*/ 2059049 h 4104640"/>
              <a:gd name="connsiteX0-41" fmla="*/ 12192000 w 12192000"/>
              <a:gd name="connsiteY0-42" fmla="*/ 0 h 2045591"/>
              <a:gd name="connsiteX1-43" fmla="*/ 12053358 w 12192000"/>
              <a:gd name="connsiteY1-44" fmla="*/ 137476 h 2045591"/>
              <a:gd name="connsiteX2-45" fmla="*/ 6096000 w 12192000"/>
              <a:gd name="connsiteY2-46" fmla="*/ 2045591 h 2045591"/>
              <a:gd name="connsiteX3-47" fmla="*/ 138643 w 12192000"/>
              <a:gd name="connsiteY3-48" fmla="*/ 137476 h 2045591"/>
              <a:gd name="connsiteX4-49" fmla="*/ 0 w 12192000"/>
              <a:gd name="connsiteY4-50" fmla="*/ 0 h 20455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2045591">
                <a:moveTo>
                  <a:pt x="12192000" y="0"/>
                </a:moveTo>
                <a:lnTo>
                  <a:pt x="12053358" y="137476"/>
                </a:lnTo>
                <a:cubicBezTo>
                  <a:pt x="10762282" y="1288696"/>
                  <a:pt x="8575872" y="2045591"/>
                  <a:pt x="6096000" y="2045591"/>
                </a:cubicBezTo>
                <a:cubicBezTo>
                  <a:pt x="3616128" y="2045591"/>
                  <a:pt x="1429718" y="1288696"/>
                  <a:pt x="138643" y="137476"/>
                </a:cubicBezTo>
                <a:lnTo>
                  <a:pt x="0" y="0"/>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panose="020B0502040204020203"/>
              <a:ea typeface="微软雅黑 Light" panose="020B0502040204020203" charset="-122"/>
              <a:cs typeface="+mn-cs"/>
            </a:endParaRPr>
          </a:p>
        </p:txBody>
      </p:sp>
      <p:grpSp>
        <p:nvGrpSpPr>
          <p:cNvPr id="22" name="组合 21">
            <a:extLst>
              <a:ext uri="{FF2B5EF4-FFF2-40B4-BE49-F238E27FC236}">
                <a16:creationId xmlns:a16="http://schemas.microsoft.com/office/drawing/2014/main" id="{AD634872-3E3F-4BCB-B604-4DA16B7D90D0}"/>
              </a:ext>
            </a:extLst>
          </p:cNvPr>
          <p:cNvGrpSpPr/>
          <p:nvPr/>
        </p:nvGrpSpPr>
        <p:grpSpPr>
          <a:xfrm>
            <a:off x="2620638" y="769243"/>
            <a:ext cx="6819871" cy="1414772"/>
            <a:chOff x="806237" y="117744"/>
            <a:chExt cx="6819871" cy="1414772"/>
          </a:xfrm>
        </p:grpSpPr>
        <p:pic>
          <p:nvPicPr>
            <p:cNvPr id="23" name="图片 22">
              <a:extLst>
                <a:ext uri="{FF2B5EF4-FFF2-40B4-BE49-F238E27FC236}">
                  <a16:creationId xmlns:a16="http://schemas.microsoft.com/office/drawing/2014/main" id="{93E12A88-20E8-4924-83C6-1B46DD1D607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806237" y="117744"/>
              <a:ext cx="1414772" cy="1414772"/>
            </a:xfrm>
            <a:prstGeom prst="rect">
              <a:avLst/>
            </a:prstGeom>
          </p:spPr>
        </p:pic>
        <p:sp>
          <p:nvSpPr>
            <p:cNvPr id="25" name="矩形 24">
              <a:extLst>
                <a:ext uri="{FF2B5EF4-FFF2-40B4-BE49-F238E27FC236}">
                  <a16:creationId xmlns:a16="http://schemas.microsoft.com/office/drawing/2014/main" id="{65C6CFD1-581D-4953-99F2-DE5568812F1F}"/>
                </a:ext>
              </a:extLst>
            </p:cNvPr>
            <p:cNvSpPr/>
            <p:nvPr/>
          </p:nvSpPr>
          <p:spPr>
            <a:xfrm>
              <a:off x="2402580" y="1048291"/>
              <a:ext cx="5223528" cy="307777"/>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rPr>
                <a:t>NANJING UNIVERSITY OF AERONAUTICS AND ASTRONAUTICS</a:t>
              </a:r>
              <a:endParaRPr kumimoji="0" lang="zh-CN" altLang="en-US" sz="1400" b="1"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pic>
        <p:nvPicPr>
          <p:cNvPr id="26" name="图片 25">
            <a:extLst>
              <a:ext uri="{FF2B5EF4-FFF2-40B4-BE49-F238E27FC236}">
                <a16:creationId xmlns:a16="http://schemas.microsoft.com/office/drawing/2014/main" id="{4981224E-7AE2-49B2-BD8A-5F2660EB0B94}"/>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a:xfrm>
            <a:off x="0" y="6341939"/>
            <a:ext cx="2739676" cy="516061"/>
          </a:xfrm>
          <a:prstGeom prst="rect">
            <a:avLst/>
          </a:prstGeom>
        </p:spPr>
      </p:pic>
      <p:sp>
        <p:nvSpPr>
          <p:cNvPr id="2" name="文本框 1">
            <a:extLst>
              <a:ext uri="{FF2B5EF4-FFF2-40B4-BE49-F238E27FC236}">
                <a16:creationId xmlns:a16="http://schemas.microsoft.com/office/drawing/2014/main" id="{405D7BA5-FF6F-4067-9EF4-B39ED4A97F92}"/>
              </a:ext>
            </a:extLst>
          </p:cNvPr>
          <p:cNvSpPr txBox="1"/>
          <p:nvPr/>
        </p:nvSpPr>
        <p:spPr>
          <a:xfrm>
            <a:off x="4018255" y="889558"/>
            <a:ext cx="5223528" cy="707886"/>
          </a:xfrm>
          <a:prstGeom prst="rect">
            <a:avLst/>
          </a:prstGeom>
          <a:noFill/>
        </p:spPr>
        <p:txBody>
          <a:bodyPr wrap="square" rtlCol="0">
            <a:spAutoFit/>
          </a:bodyPr>
          <a:lstStyle/>
          <a:p>
            <a:pPr algn="ctr"/>
            <a:r>
              <a:rPr lang="zh-CN" altLang="en-US" sz="4000" dirty="0">
                <a:solidFill>
                  <a:schemeClr val="bg1"/>
                </a:solidFill>
                <a:latin typeface="华光楷体_CNKI" panose="02000500000000000000" pitchFamily="2" charset="-122"/>
                <a:ea typeface="华光楷体_CNKI" panose="02000500000000000000" pitchFamily="2" charset="-122"/>
              </a:rPr>
              <a:t>南京航空航天大学</a:t>
            </a:r>
          </a:p>
        </p:txBody>
      </p:sp>
    </p:spTree>
    <p:extLst>
      <p:ext uri="{BB962C8B-B14F-4D97-AF65-F5344CB8AC3E}">
        <p14:creationId xmlns:p14="http://schemas.microsoft.com/office/powerpoint/2010/main" val="612681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06F2B7FD-256C-4115-8E70-42FD45155FC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614105" y="70350"/>
            <a:ext cx="6541314" cy="6402450"/>
          </a:xfrm>
          <a:prstGeom prst="rect">
            <a:avLst/>
          </a:prstGeom>
        </p:spPr>
      </p:pic>
      <p:sp>
        <p:nvSpPr>
          <p:cNvPr id="7" name="Freeform 5">
            <a:extLst>
              <a:ext uri="{FF2B5EF4-FFF2-40B4-BE49-F238E27FC236}">
                <a16:creationId xmlns:a16="http://schemas.microsoft.com/office/drawing/2014/main" id="{4992FBC7-B2EA-4A73-A731-A77124F66AAF}"/>
              </a:ext>
            </a:extLst>
          </p:cNvPr>
          <p:cNvSpPr>
            <a:spLocks noEditPoints="1"/>
          </p:cNvSpPr>
          <p:nvPr/>
        </p:nvSpPr>
        <p:spPr bwMode="auto">
          <a:xfrm>
            <a:off x="4880534" y="1046878"/>
            <a:ext cx="1692023" cy="1242813"/>
          </a:xfrm>
          <a:custGeom>
            <a:avLst/>
            <a:gdLst>
              <a:gd name="T0" fmla="*/ 690 w 702"/>
              <a:gd name="T1" fmla="*/ 144 h 517"/>
              <a:gd name="T2" fmla="*/ 358 w 702"/>
              <a:gd name="T3" fmla="*/ 1 h 517"/>
              <a:gd name="T4" fmla="*/ 351 w 702"/>
              <a:gd name="T5" fmla="*/ 0 h 517"/>
              <a:gd name="T6" fmla="*/ 345 w 702"/>
              <a:gd name="T7" fmla="*/ 1 h 517"/>
              <a:gd name="T8" fmla="*/ 12 w 702"/>
              <a:gd name="T9" fmla="*/ 144 h 517"/>
              <a:gd name="T10" fmla="*/ 0 w 702"/>
              <a:gd name="T11" fmla="*/ 164 h 517"/>
              <a:gd name="T12" fmla="*/ 12 w 702"/>
              <a:gd name="T13" fmla="*/ 183 h 517"/>
              <a:gd name="T14" fmla="*/ 345 w 702"/>
              <a:gd name="T15" fmla="*/ 326 h 517"/>
              <a:gd name="T16" fmla="*/ 358 w 702"/>
              <a:gd name="T17" fmla="*/ 326 h 517"/>
              <a:gd name="T18" fmla="*/ 616 w 702"/>
              <a:gd name="T19" fmla="*/ 215 h 517"/>
              <a:gd name="T20" fmla="*/ 616 w 702"/>
              <a:gd name="T21" fmla="*/ 329 h 517"/>
              <a:gd name="T22" fmla="*/ 593 w 702"/>
              <a:gd name="T23" fmla="*/ 370 h 517"/>
              <a:gd name="T24" fmla="*/ 616 w 702"/>
              <a:gd name="T25" fmla="*/ 412 h 517"/>
              <a:gd name="T26" fmla="*/ 616 w 702"/>
              <a:gd name="T27" fmla="*/ 452 h 517"/>
              <a:gd name="T28" fmla="*/ 650 w 702"/>
              <a:gd name="T29" fmla="*/ 452 h 517"/>
              <a:gd name="T30" fmla="*/ 650 w 702"/>
              <a:gd name="T31" fmla="*/ 412 h 517"/>
              <a:gd name="T32" fmla="*/ 674 w 702"/>
              <a:gd name="T33" fmla="*/ 370 h 517"/>
              <a:gd name="T34" fmla="*/ 650 w 702"/>
              <a:gd name="T35" fmla="*/ 329 h 517"/>
              <a:gd name="T36" fmla="*/ 650 w 702"/>
              <a:gd name="T37" fmla="*/ 200 h 517"/>
              <a:gd name="T38" fmla="*/ 690 w 702"/>
              <a:gd name="T39" fmla="*/ 183 h 517"/>
              <a:gd name="T40" fmla="*/ 702 w 702"/>
              <a:gd name="T41" fmla="*/ 164 h 517"/>
              <a:gd name="T42" fmla="*/ 690 w 702"/>
              <a:gd name="T43" fmla="*/ 144 h 517"/>
              <a:gd name="T44" fmla="*/ 351 w 702"/>
              <a:gd name="T45" fmla="*/ 355 h 517"/>
              <a:gd name="T46" fmla="*/ 336 w 702"/>
              <a:gd name="T47" fmla="*/ 352 h 517"/>
              <a:gd name="T48" fmla="*/ 129 w 702"/>
              <a:gd name="T49" fmla="*/ 262 h 517"/>
              <a:gd name="T50" fmla="*/ 129 w 702"/>
              <a:gd name="T51" fmla="*/ 386 h 517"/>
              <a:gd name="T52" fmla="*/ 327 w 702"/>
              <a:gd name="T53" fmla="*/ 517 h 517"/>
              <a:gd name="T54" fmla="*/ 375 w 702"/>
              <a:gd name="T55" fmla="*/ 517 h 517"/>
              <a:gd name="T56" fmla="*/ 574 w 702"/>
              <a:gd name="T57" fmla="*/ 386 h 517"/>
              <a:gd name="T58" fmla="*/ 574 w 702"/>
              <a:gd name="T59" fmla="*/ 262 h 517"/>
              <a:gd name="T60" fmla="*/ 366 w 702"/>
              <a:gd name="T61" fmla="*/ 352 h 517"/>
              <a:gd name="T62" fmla="*/ 351 w 702"/>
              <a:gd name="T63" fmla="*/ 355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2" h="517">
                <a:moveTo>
                  <a:pt x="690" y="144"/>
                </a:moveTo>
                <a:cubicBezTo>
                  <a:pt x="358" y="1"/>
                  <a:pt x="358" y="1"/>
                  <a:pt x="358" y="1"/>
                </a:cubicBezTo>
                <a:cubicBezTo>
                  <a:pt x="356" y="0"/>
                  <a:pt x="353" y="0"/>
                  <a:pt x="351" y="0"/>
                </a:cubicBezTo>
                <a:cubicBezTo>
                  <a:pt x="349" y="0"/>
                  <a:pt x="347" y="0"/>
                  <a:pt x="345" y="1"/>
                </a:cubicBezTo>
                <a:cubicBezTo>
                  <a:pt x="12" y="144"/>
                  <a:pt x="12" y="144"/>
                  <a:pt x="12" y="144"/>
                </a:cubicBezTo>
                <a:cubicBezTo>
                  <a:pt x="5" y="147"/>
                  <a:pt x="0" y="155"/>
                  <a:pt x="0" y="164"/>
                </a:cubicBezTo>
                <a:cubicBezTo>
                  <a:pt x="0" y="172"/>
                  <a:pt x="5" y="180"/>
                  <a:pt x="12" y="183"/>
                </a:cubicBezTo>
                <a:cubicBezTo>
                  <a:pt x="345" y="326"/>
                  <a:pt x="345" y="326"/>
                  <a:pt x="345" y="326"/>
                </a:cubicBezTo>
                <a:cubicBezTo>
                  <a:pt x="349" y="328"/>
                  <a:pt x="354" y="328"/>
                  <a:pt x="358" y="326"/>
                </a:cubicBezTo>
                <a:cubicBezTo>
                  <a:pt x="616" y="215"/>
                  <a:pt x="616" y="215"/>
                  <a:pt x="616" y="215"/>
                </a:cubicBezTo>
                <a:cubicBezTo>
                  <a:pt x="616" y="329"/>
                  <a:pt x="616" y="329"/>
                  <a:pt x="616" y="329"/>
                </a:cubicBezTo>
                <a:cubicBezTo>
                  <a:pt x="602" y="336"/>
                  <a:pt x="593" y="352"/>
                  <a:pt x="593" y="370"/>
                </a:cubicBezTo>
                <a:cubicBezTo>
                  <a:pt x="593" y="389"/>
                  <a:pt x="602" y="405"/>
                  <a:pt x="616" y="412"/>
                </a:cubicBezTo>
                <a:cubicBezTo>
                  <a:pt x="616" y="452"/>
                  <a:pt x="616" y="452"/>
                  <a:pt x="616" y="452"/>
                </a:cubicBezTo>
                <a:cubicBezTo>
                  <a:pt x="650" y="452"/>
                  <a:pt x="650" y="452"/>
                  <a:pt x="650" y="452"/>
                </a:cubicBezTo>
                <a:cubicBezTo>
                  <a:pt x="650" y="412"/>
                  <a:pt x="650" y="412"/>
                  <a:pt x="650" y="412"/>
                </a:cubicBezTo>
                <a:cubicBezTo>
                  <a:pt x="664" y="405"/>
                  <a:pt x="674" y="389"/>
                  <a:pt x="674" y="370"/>
                </a:cubicBezTo>
                <a:cubicBezTo>
                  <a:pt x="674" y="352"/>
                  <a:pt x="664" y="336"/>
                  <a:pt x="650" y="329"/>
                </a:cubicBezTo>
                <a:cubicBezTo>
                  <a:pt x="650" y="200"/>
                  <a:pt x="650" y="200"/>
                  <a:pt x="650" y="200"/>
                </a:cubicBezTo>
                <a:cubicBezTo>
                  <a:pt x="690" y="183"/>
                  <a:pt x="690" y="183"/>
                  <a:pt x="690" y="183"/>
                </a:cubicBezTo>
                <a:cubicBezTo>
                  <a:pt x="697" y="180"/>
                  <a:pt x="702" y="172"/>
                  <a:pt x="702" y="164"/>
                </a:cubicBezTo>
                <a:cubicBezTo>
                  <a:pt x="702" y="155"/>
                  <a:pt x="697" y="147"/>
                  <a:pt x="690" y="144"/>
                </a:cubicBezTo>
                <a:close/>
                <a:moveTo>
                  <a:pt x="351" y="355"/>
                </a:moveTo>
                <a:cubicBezTo>
                  <a:pt x="346" y="355"/>
                  <a:pt x="341" y="354"/>
                  <a:pt x="336" y="352"/>
                </a:cubicBezTo>
                <a:cubicBezTo>
                  <a:pt x="129" y="262"/>
                  <a:pt x="129" y="262"/>
                  <a:pt x="129" y="262"/>
                </a:cubicBezTo>
                <a:cubicBezTo>
                  <a:pt x="129" y="386"/>
                  <a:pt x="129" y="386"/>
                  <a:pt x="129" y="386"/>
                </a:cubicBezTo>
                <a:cubicBezTo>
                  <a:pt x="129" y="487"/>
                  <a:pt x="280" y="517"/>
                  <a:pt x="327" y="517"/>
                </a:cubicBezTo>
                <a:cubicBezTo>
                  <a:pt x="375" y="517"/>
                  <a:pt x="375" y="517"/>
                  <a:pt x="375" y="517"/>
                </a:cubicBezTo>
                <a:cubicBezTo>
                  <a:pt x="410" y="517"/>
                  <a:pt x="574" y="487"/>
                  <a:pt x="574" y="386"/>
                </a:cubicBezTo>
                <a:cubicBezTo>
                  <a:pt x="574" y="262"/>
                  <a:pt x="574" y="262"/>
                  <a:pt x="574" y="262"/>
                </a:cubicBezTo>
                <a:cubicBezTo>
                  <a:pt x="366" y="352"/>
                  <a:pt x="366" y="352"/>
                  <a:pt x="366" y="352"/>
                </a:cubicBezTo>
                <a:cubicBezTo>
                  <a:pt x="361" y="354"/>
                  <a:pt x="356" y="355"/>
                  <a:pt x="351" y="355"/>
                </a:cubicBezTo>
                <a:close/>
              </a:path>
            </a:pathLst>
          </a:custGeom>
          <a:solidFill>
            <a:srgbClr val="304371"/>
          </a:solidFill>
          <a:ln>
            <a:noFill/>
          </a:ln>
        </p:spPr>
        <p:txBody>
          <a:bodyPr vert="horz" wrap="square" lIns="91440" tIns="45720" rIns="91440" bIns="45720" numCol="1" anchor="t" anchorCtr="0" compatLnSpc="1"/>
          <a:lstStyle/>
          <a:p>
            <a:endParaRPr lang="zh-CN" altLang="en-US"/>
          </a:p>
        </p:txBody>
      </p:sp>
      <p:grpSp>
        <p:nvGrpSpPr>
          <p:cNvPr id="8" name="组合 7">
            <a:extLst>
              <a:ext uri="{FF2B5EF4-FFF2-40B4-BE49-F238E27FC236}">
                <a16:creationId xmlns:a16="http://schemas.microsoft.com/office/drawing/2014/main" id="{4DFCFB74-7AD6-422B-9423-6F941E8690F8}"/>
              </a:ext>
            </a:extLst>
          </p:cNvPr>
          <p:cNvGrpSpPr/>
          <p:nvPr/>
        </p:nvGrpSpPr>
        <p:grpSpPr>
          <a:xfrm>
            <a:off x="650719" y="2646914"/>
            <a:ext cx="10390908" cy="1351879"/>
            <a:chOff x="1225147" y="3094165"/>
            <a:chExt cx="10390908" cy="1056566"/>
          </a:xfrm>
        </p:grpSpPr>
        <p:sp>
          <p:nvSpPr>
            <p:cNvPr id="9" name="文本框 8">
              <a:extLst>
                <a:ext uri="{FF2B5EF4-FFF2-40B4-BE49-F238E27FC236}">
                  <a16:creationId xmlns:a16="http://schemas.microsoft.com/office/drawing/2014/main" id="{A424C4BA-B24F-437D-BB9E-4FDAA7673179}"/>
                </a:ext>
              </a:extLst>
            </p:cNvPr>
            <p:cNvSpPr txBox="1"/>
            <p:nvPr/>
          </p:nvSpPr>
          <p:spPr>
            <a:xfrm>
              <a:off x="1225147" y="3244265"/>
              <a:ext cx="10390908" cy="601359"/>
            </a:xfrm>
            <a:prstGeom prst="rect">
              <a:avLst/>
            </a:prstGeom>
            <a:noFill/>
          </p:spPr>
          <p:txBody>
            <a:bodyPr wrap="square" rtlCol="0">
              <a:spAutoFit/>
              <a:scene3d>
                <a:camera prst="orthographicFront"/>
                <a:lightRig rig="threePt" dir="t"/>
              </a:scene3d>
              <a:sp3d contourW="12700"/>
            </a:bodyPr>
            <a:lstStyle/>
            <a:p>
              <a:pPr algn="ctr">
                <a:defRPr/>
              </a:pPr>
              <a:r>
                <a:rPr lang="zh-CN" altLang="en-US" sz="4400" b="1" dirty="0">
                  <a:solidFill>
                    <a:schemeClr val="tx2">
                      <a:lumMod val="75000"/>
                      <a:lumOff val="25000"/>
                    </a:schemeClr>
                  </a:solidFill>
                  <a:latin typeface="微软雅黑"/>
                  <a:cs typeface="+mn-ea"/>
                  <a:sym typeface="+mn-lt"/>
                </a:rPr>
                <a:t>项目背景</a:t>
              </a:r>
            </a:p>
          </p:txBody>
        </p:sp>
        <p:grpSp>
          <p:nvGrpSpPr>
            <p:cNvPr id="10" name="组合 9">
              <a:extLst>
                <a:ext uri="{FF2B5EF4-FFF2-40B4-BE49-F238E27FC236}">
                  <a16:creationId xmlns:a16="http://schemas.microsoft.com/office/drawing/2014/main" id="{73251FCB-8F1E-4448-B379-E7FE53262D3A}"/>
                </a:ext>
              </a:extLst>
            </p:cNvPr>
            <p:cNvGrpSpPr/>
            <p:nvPr/>
          </p:nvGrpSpPr>
          <p:grpSpPr>
            <a:xfrm>
              <a:off x="1225147" y="3094165"/>
              <a:ext cx="10390908" cy="1056566"/>
              <a:chOff x="1843670" y="2436636"/>
              <a:chExt cx="5611206" cy="1172474"/>
            </a:xfrm>
          </p:grpSpPr>
          <p:cxnSp>
            <p:nvCxnSpPr>
              <p:cNvPr id="11" name="直接连接符 10">
                <a:extLst>
                  <a:ext uri="{FF2B5EF4-FFF2-40B4-BE49-F238E27FC236}">
                    <a16:creationId xmlns:a16="http://schemas.microsoft.com/office/drawing/2014/main" id="{07AECA9C-6CF9-440E-90D6-B12FA3D1505F}"/>
                  </a:ext>
                </a:extLst>
              </p:cNvPr>
              <p:cNvCxnSpPr/>
              <p:nvPr/>
            </p:nvCxnSpPr>
            <p:spPr>
              <a:xfrm>
                <a:off x="1843670" y="2436636"/>
                <a:ext cx="5569528" cy="0"/>
              </a:xfrm>
              <a:prstGeom prst="line">
                <a:avLst/>
              </a:prstGeom>
              <a:noFill/>
              <a:ln w="12700" cap="flat" cmpd="sng" algn="ctr">
                <a:solidFill>
                  <a:srgbClr val="304371"/>
                </a:solidFill>
                <a:prstDash val="solid"/>
                <a:miter lim="800000"/>
              </a:ln>
              <a:effectLst/>
            </p:spPr>
          </p:cxnSp>
          <p:cxnSp>
            <p:nvCxnSpPr>
              <p:cNvPr id="12" name="直接连接符 11">
                <a:extLst>
                  <a:ext uri="{FF2B5EF4-FFF2-40B4-BE49-F238E27FC236}">
                    <a16:creationId xmlns:a16="http://schemas.microsoft.com/office/drawing/2014/main" id="{60CC971D-AD9F-44AF-A5A2-57B8661EECA5}"/>
                  </a:ext>
                </a:extLst>
              </p:cNvPr>
              <p:cNvCxnSpPr/>
              <p:nvPr/>
            </p:nvCxnSpPr>
            <p:spPr>
              <a:xfrm>
                <a:off x="1885348" y="3609110"/>
                <a:ext cx="5569528" cy="0"/>
              </a:xfrm>
              <a:prstGeom prst="line">
                <a:avLst/>
              </a:prstGeom>
              <a:noFill/>
              <a:ln w="12700" cap="flat" cmpd="sng" algn="ctr">
                <a:solidFill>
                  <a:srgbClr val="304371"/>
                </a:solidFill>
                <a:prstDash val="solid"/>
                <a:miter lim="800000"/>
              </a:ln>
              <a:effectLst/>
            </p:spPr>
          </p:cxnSp>
        </p:grpSp>
      </p:grpSp>
      <p:sp>
        <p:nvSpPr>
          <p:cNvPr id="13" name="文本框 12">
            <a:extLst>
              <a:ext uri="{FF2B5EF4-FFF2-40B4-BE49-F238E27FC236}">
                <a16:creationId xmlns:a16="http://schemas.microsoft.com/office/drawing/2014/main" id="{4BF62025-1A21-4AE2-B228-1D2357A7AB92}"/>
              </a:ext>
            </a:extLst>
          </p:cNvPr>
          <p:cNvSpPr txBox="1"/>
          <p:nvPr/>
        </p:nvSpPr>
        <p:spPr>
          <a:xfrm>
            <a:off x="4587923" y="3531341"/>
            <a:ext cx="2934268" cy="369332"/>
          </a:xfrm>
          <a:prstGeom prst="rect">
            <a:avLst/>
          </a:prstGeom>
          <a:noFill/>
        </p:spPr>
        <p:txBody>
          <a:bodyPr wrap="square" rtlCol="0">
            <a:spAutoFit/>
          </a:bodyPr>
          <a:lstStyle/>
          <a:p>
            <a:r>
              <a:rPr lang="en-US" altLang="zh-CN" dirty="0">
                <a:solidFill>
                  <a:schemeClr val="tx2">
                    <a:lumMod val="75000"/>
                    <a:lumOff val="25000"/>
                  </a:schemeClr>
                </a:solidFill>
              </a:rPr>
              <a:t>Background of the project</a:t>
            </a:r>
            <a:endParaRPr lang="zh-CN" altLang="en-US" dirty="0">
              <a:solidFill>
                <a:schemeClr val="tx2">
                  <a:lumMod val="75000"/>
                  <a:lumOff val="25000"/>
                </a:schemeClr>
              </a:solidFill>
            </a:endParaRPr>
          </a:p>
        </p:txBody>
      </p:sp>
      <p:sp>
        <p:nvSpPr>
          <p:cNvPr id="15" name="矩形: 圆角 14">
            <a:extLst>
              <a:ext uri="{FF2B5EF4-FFF2-40B4-BE49-F238E27FC236}">
                <a16:creationId xmlns:a16="http://schemas.microsoft.com/office/drawing/2014/main" id="{3D6BBAA2-1ED8-4FB5-8BE4-E59802204E57}"/>
              </a:ext>
            </a:extLst>
          </p:cNvPr>
          <p:cNvSpPr/>
          <p:nvPr/>
        </p:nvSpPr>
        <p:spPr>
          <a:xfrm>
            <a:off x="5191221" y="4319103"/>
            <a:ext cx="1387083" cy="304884"/>
          </a:xfrm>
          <a:prstGeom prst="roundRect">
            <a:avLst>
              <a:gd name="adj" fmla="val 50000"/>
            </a:avLst>
          </a:prstGeom>
          <a:solidFill>
            <a:srgbClr val="304371"/>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prstClr val="white"/>
                </a:solidFill>
                <a:effectLst/>
                <a:uLnTx/>
                <a:uFillTx/>
                <a:latin typeface="Calibri Light"/>
                <a:ea typeface="微软雅黑 Light"/>
                <a:cs typeface="+mn-cs"/>
              </a:rPr>
              <a:t>第一部分</a:t>
            </a:r>
          </a:p>
        </p:txBody>
      </p:sp>
    </p:spTree>
    <p:extLst>
      <p:ext uri="{BB962C8B-B14F-4D97-AF65-F5344CB8AC3E}">
        <p14:creationId xmlns:p14="http://schemas.microsoft.com/office/powerpoint/2010/main" val="1286031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EE5E32C7-FB03-43C7-9EB5-B1F21C85D7EF}"/>
              </a:ext>
            </a:extLst>
          </p:cNvPr>
          <p:cNvSpPr/>
          <p:nvPr/>
        </p:nvSpPr>
        <p:spPr>
          <a:xfrm>
            <a:off x="4600156" y="1375583"/>
            <a:ext cx="6100667" cy="1298763"/>
          </a:xfrm>
          <a:prstGeom prst="rect">
            <a:avLst/>
          </a:prstGeom>
          <a:solidFill>
            <a:schemeClr val="bg1">
              <a:lumMod val="95000"/>
            </a:schemeClr>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86413" tIns="43206" rIns="86413" bIns="43206" anchor="ctr"/>
          <a:lstStyle/>
          <a:p>
            <a:pPr algn="ctr" fontAlgn="auto">
              <a:spcBef>
                <a:spcPts val="0"/>
              </a:spcBef>
              <a:spcAft>
                <a:spcPts val="0"/>
              </a:spcAft>
              <a:defRPr/>
            </a:pPr>
            <a:endParaRPr lang="zh-CN" altLang="en-US">
              <a:solidFill>
                <a:srgbClr val="FFFFFF"/>
              </a:solidFill>
            </a:endParaRPr>
          </a:p>
        </p:txBody>
      </p:sp>
      <p:sp>
        <p:nvSpPr>
          <p:cNvPr id="8" name="六边形 7">
            <a:extLst>
              <a:ext uri="{FF2B5EF4-FFF2-40B4-BE49-F238E27FC236}">
                <a16:creationId xmlns:a16="http://schemas.microsoft.com/office/drawing/2014/main" id="{2F8402AF-B81A-4FBA-A932-2B2196E20D38}"/>
              </a:ext>
            </a:extLst>
          </p:cNvPr>
          <p:cNvSpPr/>
          <p:nvPr/>
        </p:nvSpPr>
        <p:spPr>
          <a:xfrm>
            <a:off x="2115402" y="2969021"/>
            <a:ext cx="1983813" cy="1363535"/>
          </a:xfrm>
          <a:prstGeom prst="hexagon">
            <a:avLst/>
          </a:prstGeom>
          <a:solidFill>
            <a:schemeClr val="tx2">
              <a:lumMod val="75000"/>
              <a:lumOff val="25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86413" tIns="43206" rIns="86413" bIns="43206" anchor="ctr"/>
          <a:lstStyle/>
          <a:p>
            <a:pPr algn="ctr" fontAlgn="auto">
              <a:spcBef>
                <a:spcPts val="0"/>
              </a:spcBef>
              <a:spcAft>
                <a:spcPts val="0"/>
              </a:spcAft>
              <a:defRPr/>
            </a:pPr>
            <a:r>
              <a:rPr lang="zh-CN" altLang="en-US" sz="3023" dirty="0">
                <a:solidFill>
                  <a:srgbClr val="FFFFFF"/>
                </a:solidFill>
                <a:latin typeface="微软雅黑" pitchFamily="34" charset="-122"/>
                <a:ea typeface="微软雅黑" pitchFamily="34" charset="-122"/>
              </a:rPr>
              <a:t>空天 飞行器概况</a:t>
            </a:r>
          </a:p>
        </p:txBody>
      </p:sp>
      <p:cxnSp>
        <p:nvCxnSpPr>
          <p:cNvPr id="9" name="直接箭头连接符 8">
            <a:extLst>
              <a:ext uri="{FF2B5EF4-FFF2-40B4-BE49-F238E27FC236}">
                <a16:creationId xmlns:a16="http://schemas.microsoft.com/office/drawing/2014/main" id="{58964BEF-EA37-43DF-89E1-EE52C48F72DD}"/>
              </a:ext>
            </a:extLst>
          </p:cNvPr>
          <p:cNvCxnSpPr/>
          <p:nvPr/>
        </p:nvCxnSpPr>
        <p:spPr>
          <a:xfrm flipV="1">
            <a:off x="3518629" y="2084267"/>
            <a:ext cx="1173032" cy="885024"/>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560AA506-FC0E-415D-B5B5-B710A237F901}"/>
              </a:ext>
            </a:extLst>
          </p:cNvPr>
          <p:cNvCxnSpPr/>
          <p:nvPr/>
        </p:nvCxnSpPr>
        <p:spPr>
          <a:xfrm>
            <a:off x="3842638" y="3615808"/>
            <a:ext cx="849023" cy="0"/>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E1947B3B-EA1A-4C46-939C-701569ABB275}"/>
              </a:ext>
            </a:extLst>
          </p:cNvPr>
          <p:cNvCxnSpPr/>
          <p:nvPr/>
        </p:nvCxnSpPr>
        <p:spPr>
          <a:xfrm>
            <a:off x="3518629" y="4262327"/>
            <a:ext cx="1173032" cy="883523"/>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sp>
        <p:nvSpPr>
          <p:cNvPr id="12" name="TextBox 9">
            <a:extLst>
              <a:ext uri="{FF2B5EF4-FFF2-40B4-BE49-F238E27FC236}">
                <a16:creationId xmlns:a16="http://schemas.microsoft.com/office/drawing/2014/main" id="{1BC5C9F3-A8DF-42CC-AA8F-76E2F298F87F}"/>
              </a:ext>
            </a:extLst>
          </p:cNvPr>
          <p:cNvSpPr txBox="1">
            <a:spLocks noChangeArrowheads="1"/>
          </p:cNvSpPr>
          <p:nvPr/>
        </p:nvSpPr>
        <p:spPr bwMode="auto">
          <a:xfrm>
            <a:off x="4804160" y="1650088"/>
            <a:ext cx="5713655" cy="772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6413" tIns="43206" rIns="86413" bIns="4320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130000"/>
              </a:lnSpc>
              <a:buFontTx/>
              <a:buNone/>
            </a:pPr>
            <a:r>
              <a:rPr lang="zh-CN" altLang="en-US" dirty="0"/>
              <a:t>空天飞行器是指一种能够在稠密大气层、临近空间、轨道空间往返飞行的重复使用的航天运输系统。</a:t>
            </a:r>
            <a:endParaRPr lang="zh-CN" altLang="en-US" dirty="0">
              <a:solidFill>
                <a:srgbClr val="000000"/>
              </a:solidFill>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id="{75D9A999-BDB7-4287-BF98-E13A505A690C}"/>
              </a:ext>
            </a:extLst>
          </p:cNvPr>
          <p:cNvSpPr/>
          <p:nvPr/>
        </p:nvSpPr>
        <p:spPr>
          <a:xfrm>
            <a:off x="4691661" y="3170298"/>
            <a:ext cx="6009162" cy="1363536"/>
          </a:xfrm>
          <a:prstGeom prst="rect">
            <a:avLst/>
          </a:prstGeom>
          <a:solidFill>
            <a:schemeClr val="bg1">
              <a:lumMod val="95000"/>
            </a:schemeClr>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86413" tIns="43206" rIns="86413" bIns="43206" anchor="ctr"/>
          <a:lstStyle/>
          <a:p>
            <a:pPr algn="ctr" fontAlgn="auto">
              <a:spcBef>
                <a:spcPts val="0"/>
              </a:spcBef>
              <a:spcAft>
                <a:spcPts val="0"/>
              </a:spcAft>
              <a:defRPr/>
            </a:pPr>
            <a:endParaRPr lang="zh-CN" altLang="en-US">
              <a:solidFill>
                <a:srgbClr val="FFFFFF"/>
              </a:solidFill>
            </a:endParaRPr>
          </a:p>
        </p:txBody>
      </p:sp>
      <p:sp>
        <p:nvSpPr>
          <p:cNvPr id="15" name="TextBox 12">
            <a:extLst>
              <a:ext uri="{FF2B5EF4-FFF2-40B4-BE49-F238E27FC236}">
                <a16:creationId xmlns:a16="http://schemas.microsoft.com/office/drawing/2014/main" id="{7B807017-4C87-447B-A397-026DF06AEAD7}"/>
              </a:ext>
            </a:extLst>
          </p:cNvPr>
          <p:cNvSpPr txBox="1">
            <a:spLocks noChangeArrowheads="1"/>
          </p:cNvSpPr>
          <p:nvPr/>
        </p:nvSpPr>
        <p:spPr bwMode="auto">
          <a:xfrm>
            <a:off x="4839414" y="3354979"/>
            <a:ext cx="6009162" cy="11324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6413" tIns="43206" rIns="86413" bIns="4320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130000"/>
              </a:lnSpc>
              <a:buFontTx/>
              <a:buNone/>
            </a:pPr>
            <a:r>
              <a:rPr lang="zh-CN" altLang="en-US" dirty="0"/>
              <a:t>空天飞行器集航空、航天技术于一身，既能满足民用运输需求又能执行军事任务，具有</a:t>
            </a:r>
            <a:r>
              <a:rPr lang="zh-CN" altLang="en-US" b="1" dirty="0"/>
              <a:t>自由进出空间、按需返回地面、可重复使用</a:t>
            </a:r>
            <a:r>
              <a:rPr lang="zh-CN" altLang="en-US" dirty="0"/>
              <a:t>的典型特点</a:t>
            </a:r>
            <a:r>
              <a:rPr lang="zh-CN" altLang="en-US" sz="1512" dirty="0">
                <a:solidFill>
                  <a:srgbClr val="000000"/>
                </a:solidFill>
                <a:latin typeface="微软雅黑" panose="020B0503020204020204" pitchFamily="34" charset="-122"/>
                <a:ea typeface="微软雅黑" panose="020B0503020204020204" pitchFamily="34" charset="-122"/>
              </a:rPr>
              <a:t>。</a:t>
            </a:r>
          </a:p>
        </p:txBody>
      </p:sp>
      <p:sp>
        <p:nvSpPr>
          <p:cNvPr id="16" name="矩形 15">
            <a:extLst>
              <a:ext uri="{FF2B5EF4-FFF2-40B4-BE49-F238E27FC236}">
                <a16:creationId xmlns:a16="http://schemas.microsoft.com/office/drawing/2014/main" id="{1DCE25BE-AA54-4FB4-9E3E-4CA03AF01666}"/>
              </a:ext>
            </a:extLst>
          </p:cNvPr>
          <p:cNvSpPr/>
          <p:nvPr/>
        </p:nvSpPr>
        <p:spPr>
          <a:xfrm>
            <a:off x="4804160" y="4717610"/>
            <a:ext cx="5896664" cy="1861773"/>
          </a:xfrm>
          <a:prstGeom prst="rect">
            <a:avLst/>
          </a:prstGeom>
          <a:solidFill>
            <a:schemeClr val="bg1">
              <a:lumMod val="95000"/>
            </a:schemeClr>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86413" tIns="43206" rIns="86413" bIns="43206" anchor="ctr"/>
          <a:lstStyle/>
          <a:p>
            <a:pPr algn="ctr" fontAlgn="auto">
              <a:spcBef>
                <a:spcPts val="0"/>
              </a:spcBef>
              <a:spcAft>
                <a:spcPts val="0"/>
              </a:spcAft>
              <a:defRPr/>
            </a:pPr>
            <a:endParaRPr lang="zh-CN" altLang="en-US">
              <a:solidFill>
                <a:srgbClr val="FFFFFF"/>
              </a:solidFill>
            </a:endParaRPr>
          </a:p>
        </p:txBody>
      </p:sp>
      <p:sp>
        <p:nvSpPr>
          <p:cNvPr id="17" name="矩形 16">
            <a:extLst>
              <a:ext uri="{FF2B5EF4-FFF2-40B4-BE49-F238E27FC236}">
                <a16:creationId xmlns:a16="http://schemas.microsoft.com/office/drawing/2014/main" id="{8CACC1A5-E54B-4584-ABDE-824261C65405}"/>
              </a:ext>
            </a:extLst>
          </p:cNvPr>
          <p:cNvSpPr/>
          <p:nvPr/>
        </p:nvSpPr>
        <p:spPr>
          <a:xfrm>
            <a:off x="5624130" y="4465732"/>
            <a:ext cx="4427095" cy="438013"/>
          </a:xfrm>
          <a:prstGeom prst="rect">
            <a:avLst/>
          </a:prstGeom>
          <a:solidFill>
            <a:schemeClr val="accent1">
              <a:lumMod val="5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86413" tIns="43206" rIns="86413" bIns="43206" anchor="ctr"/>
          <a:lstStyle/>
          <a:p>
            <a:pPr algn="ctr" fontAlgn="auto">
              <a:spcBef>
                <a:spcPts val="0"/>
              </a:spcBef>
              <a:spcAft>
                <a:spcPts val="0"/>
              </a:spcAft>
              <a:defRPr/>
            </a:pPr>
            <a:r>
              <a:rPr lang="zh-CN" altLang="en-US" dirty="0">
                <a:solidFill>
                  <a:srgbClr val="FFFFFF"/>
                </a:solidFill>
                <a:latin typeface="微软雅黑" pitchFamily="34" charset="-122"/>
                <a:ea typeface="微软雅黑" pitchFamily="34" charset="-122"/>
              </a:rPr>
              <a:t>优势</a:t>
            </a:r>
          </a:p>
        </p:txBody>
      </p:sp>
      <p:sp>
        <p:nvSpPr>
          <p:cNvPr id="18" name="TextBox 15">
            <a:extLst>
              <a:ext uri="{FF2B5EF4-FFF2-40B4-BE49-F238E27FC236}">
                <a16:creationId xmlns:a16="http://schemas.microsoft.com/office/drawing/2014/main" id="{5B43BFF4-EF75-4DCB-A113-D399F8068C8D}"/>
              </a:ext>
            </a:extLst>
          </p:cNvPr>
          <p:cNvSpPr txBox="1">
            <a:spLocks noChangeArrowheads="1"/>
          </p:cNvSpPr>
          <p:nvPr/>
        </p:nvSpPr>
        <p:spPr bwMode="auto">
          <a:xfrm>
            <a:off x="4906974" y="4912596"/>
            <a:ext cx="5793849" cy="1476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6413" tIns="43206" rIns="86413" bIns="4320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130000"/>
              </a:lnSpc>
              <a:buFontTx/>
              <a:buNone/>
            </a:pPr>
            <a:r>
              <a:rPr lang="zh-CN" altLang="en-US" dirty="0">
                <a:solidFill>
                  <a:srgbClr val="000000"/>
                </a:solidFill>
                <a:latin typeface="宋体" panose="02010600030101010101" pitchFamily="2" charset="-122"/>
              </a:rPr>
              <a:t>空天飞行器较传统飞行器具有无法比拟的技术优势</a:t>
            </a:r>
            <a:endParaRPr lang="en-US" altLang="zh-CN" dirty="0">
              <a:solidFill>
                <a:srgbClr val="000000"/>
              </a:solidFill>
              <a:latin typeface="宋体" panose="02010600030101010101" pitchFamily="2" charset="-122"/>
            </a:endParaRPr>
          </a:p>
          <a:p>
            <a:pPr eaLnBrk="1" hangingPunct="1">
              <a:lnSpc>
                <a:spcPct val="130000"/>
              </a:lnSpc>
              <a:buFontTx/>
              <a:buNone/>
            </a:pPr>
            <a:r>
              <a:rPr lang="en-US" altLang="zh-CN" dirty="0">
                <a:solidFill>
                  <a:srgbClr val="000000"/>
                </a:solidFill>
                <a:latin typeface="宋体" panose="02010600030101010101" pitchFamily="2" charset="-122"/>
              </a:rPr>
              <a:t>1</a:t>
            </a:r>
            <a:r>
              <a:rPr lang="zh-CN" altLang="en-US" dirty="0">
                <a:solidFill>
                  <a:srgbClr val="000000"/>
                </a:solidFill>
                <a:latin typeface="宋体" panose="02010600030101010101" pitchFamily="2" charset="-122"/>
              </a:rPr>
              <a:t>、廉价，安全，便捷，机动</a:t>
            </a:r>
            <a:endParaRPr lang="en-US" altLang="zh-CN" dirty="0">
              <a:solidFill>
                <a:srgbClr val="000000"/>
              </a:solidFill>
              <a:latin typeface="宋体" panose="02010600030101010101" pitchFamily="2" charset="-122"/>
            </a:endParaRPr>
          </a:p>
          <a:p>
            <a:pPr eaLnBrk="1" hangingPunct="1">
              <a:lnSpc>
                <a:spcPct val="130000"/>
              </a:lnSpc>
              <a:buFontTx/>
              <a:buNone/>
            </a:pPr>
            <a:r>
              <a:rPr lang="en-US" altLang="zh-CN" dirty="0">
                <a:solidFill>
                  <a:srgbClr val="000000"/>
                </a:solidFill>
                <a:latin typeface="宋体" panose="02010600030101010101" pitchFamily="2" charset="-122"/>
              </a:rPr>
              <a:t>2</a:t>
            </a:r>
            <a:r>
              <a:rPr lang="zh-CN" altLang="en-US" dirty="0">
                <a:solidFill>
                  <a:srgbClr val="000000"/>
                </a:solidFill>
                <a:latin typeface="宋体" panose="02010600030101010101" pitchFamily="2" charset="-122"/>
              </a:rPr>
              <a:t>、作为运载工具，既能载人，又能运货，还可以作较长时间的在轨停留和轨道机动，有极大的任务冗余度。</a:t>
            </a:r>
            <a:endParaRPr lang="en-US" altLang="zh-CN" dirty="0">
              <a:solidFill>
                <a:srgbClr val="000000"/>
              </a:solidFill>
              <a:latin typeface="宋体" panose="02010600030101010101" pitchFamily="2" charset="-122"/>
            </a:endParaRPr>
          </a:p>
        </p:txBody>
      </p:sp>
      <p:sp>
        <p:nvSpPr>
          <p:cNvPr id="19" name="矩形 18">
            <a:extLst>
              <a:ext uri="{FF2B5EF4-FFF2-40B4-BE49-F238E27FC236}">
                <a16:creationId xmlns:a16="http://schemas.microsoft.com/office/drawing/2014/main" id="{0723D1B7-3FF7-4164-86AC-752D987C6462}"/>
              </a:ext>
            </a:extLst>
          </p:cNvPr>
          <p:cNvSpPr/>
          <p:nvPr/>
        </p:nvSpPr>
        <p:spPr>
          <a:xfrm>
            <a:off x="5385776" y="1191004"/>
            <a:ext cx="4427095" cy="438013"/>
          </a:xfrm>
          <a:prstGeom prst="rect">
            <a:avLst/>
          </a:prstGeom>
          <a:solidFill>
            <a:srgbClr val="0070C0"/>
          </a:solidFill>
          <a:ln w="25400" cap="flat" cmpd="sng" algn="ctr">
            <a:noFill/>
            <a:prstDash val="solid"/>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lIns="86413" tIns="43206" rIns="86413" bIns="43206" anchor="ctr"/>
          <a:lstStyle/>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800" b="0" i="0" u="none" strike="noStrike" kern="0" cap="none" spc="0" normalizeH="0" baseline="0" noProof="0" dirty="0">
                <a:ln>
                  <a:noFill/>
                </a:ln>
                <a:solidFill>
                  <a:srgbClr val="FFFFFF"/>
                </a:solidFill>
                <a:effectLst/>
                <a:uLnTx/>
                <a:uFillTx/>
                <a:latin typeface="微软雅黑" pitchFamily="34" charset="-122"/>
                <a:ea typeface="宋体"/>
                <a:cs typeface="+mn-cs"/>
              </a:rPr>
              <a:t>定义</a:t>
            </a:r>
          </a:p>
        </p:txBody>
      </p:sp>
      <p:sp>
        <p:nvSpPr>
          <p:cNvPr id="20" name="矩形 19">
            <a:extLst>
              <a:ext uri="{FF2B5EF4-FFF2-40B4-BE49-F238E27FC236}">
                <a16:creationId xmlns:a16="http://schemas.microsoft.com/office/drawing/2014/main" id="{32E9B864-D0E0-4CFE-9A5D-53DF2EB46768}"/>
              </a:ext>
            </a:extLst>
          </p:cNvPr>
          <p:cNvSpPr/>
          <p:nvPr/>
        </p:nvSpPr>
        <p:spPr>
          <a:xfrm>
            <a:off x="5477280" y="2832788"/>
            <a:ext cx="4427095" cy="438013"/>
          </a:xfrm>
          <a:prstGeom prst="rect">
            <a:avLst/>
          </a:prstGeom>
          <a:solidFill>
            <a:srgbClr val="00B0F0"/>
          </a:solidFill>
          <a:ln w="25400" cap="flat" cmpd="sng" algn="ctr">
            <a:noFill/>
            <a:prstDash val="solid"/>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lIns="86413" tIns="43206" rIns="86413" bIns="43206" anchor="ctr"/>
          <a:lstStyle/>
          <a:p>
            <a:pPr marL="0" marR="0" lvl="0" indent="0" algn="ctr"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800" b="0" i="0" u="none" strike="noStrike" kern="0" cap="none" spc="0" normalizeH="0" baseline="0" noProof="0" dirty="0">
                <a:ln>
                  <a:noFill/>
                </a:ln>
                <a:solidFill>
                  <a:srgbClr val="FFFFFF"/>
                </a:solidFill>
                <a:effectLst/>
                <a:uLnTx/>
                <a:uFillTx/>
                <a:latin typeface="微软雅黑" pitchFamily="34" charset="-122"/>
                <a:ea typeface="宋体"/>
                <a:cs typeface="+mn-cs"/>
              </a:rPr>
              <a:t>特点</a:t>
            </a:r>
          </a:p>
        </p:txBody>
      </p:sp>
    </p:spTree>
    <p:extLst>
      <p:ext uri="{BB962C8B-B14F-4D97-AF65-F5344CB8AC3E}">
        <p14:creationId xmlns:p14="http://schemas.microsoft.com/office/powerpoint/2010/main" val="33318603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空心弧 40">
            <a:extLst>
              <a:ext uri="{FF2B5EF4-FFF2-40B4-BE49-F238E27FC236}">
                <a16:creationId xmlns:a16="http://schemas.microsoft.com/office/drawing/2014/main" id="{C62B9E45-CC0B-4957-8171-D1DE6AA641A4}"/>
              </a:ext>
            </a:extLst>
          </p:cNvPr>
          <p:cNvSpPr>
            <a:spLocks/>
          </p:cNvSpPr>
          <p:nvPr/>
        </p:nvSpPr>
        <p:spPr bwMode="auto">
          <a:xfrm rot="5400000">
            <a:off x="769983" y="1841405"/>
            <a:ext cx="3070864" cy="3068637"/>
          </a:xfrm>
          <a:custGeom>
            <a:avLst/>
            <a:gdLst>
              <a:gd name="T0" fmla="*/ 25472 w 4091171"/>
              <a:gd name="T1" fmla="*/ 2044111 h 4091173"/>
              <a:gd name="T2" fmla="*/ 4062764 w 4091171"/>
              <a:gd name="T3" fmla="*/ 2048186 h 4091173"/>
              <a:gd name="T4" fmla="*/ 2044130 w 4091171"/>
              <a:gd name="T5" fmla="*/ 2044114 h 4091173"/>
              <a:gd name="T6" fmla="*/ 5898240 60000 65536"/>
              <a:gd name="T7" fmla="*/ 5898240 60000 65536"/>
              <a:gd name="T8" fmla="*/ 5898240 60000 65536"/>
              <a:gd name="T9" fmla="*/ 0 w 4091171"/>
              <a:gd name="T10" fmla="*/ 0 h 4091173"/>
              <a:gd name="T11" fmla="*/ 4091171 w 4091171"/>
              <a:gd name="T12" fmla="*/ 2049727 h 4091173"/>
            </a:gdLst>
            <a:ahLst/>
            <a:cxnLst>
              <a:cxn ang="T6">
                <a:pos x="T0" y="T1"/>
              </a:cxn>
              <a:cxn ang="T7">
                <a:pos x="T2" y="T3"/>
              </a:cxn>
              <a:cxn ang="T8">
                <a:pos x="T4" y="T5"/>
              </a:cxn>
            </a:cxnLst>
            <a:rect l="T9" t="T10" r="T11" b="T12"/>
            <a:pathLst>
              <a:path w="4091171" h="4091173">
                <a:moveTo>
                  <a:pt x="0" y="2045584"/>
                </a:moveTo>
                <a:lnTo>
                  <a:pt x="0" y="2045584"/>
                </a:lnTo>
                <a:cubicBezTo>
                  <a:pt x="1" y="915838"/>
                  <a:pt x="915840" y="-2"/>
                  <a:pt x="2045586" y="-1"/>
                </a:cubicBezTo>
                <a:cubicBezTo>
                  <a:pt x="3175331" y="-1"/>
                  <a:pt x="4091172" y="915839"/>
                  <a:pt x="4091172" y="2045586"/>
                </a:cubicBezTo>
                <a:cubicBezTo>
                  <a:pt x="4091172" y="2046966"/>
                  <a:pt x="4091170" y="2048347"/>
                  <a:pt x="4091167" y="2049727"/>
                </a:cubicBezTo>
                <a:lnTo>
                  <a:pt x="4040191" y="2049621"/>
                </a:lnTo>
                <a:lnTo>
                  <a:pt x="4040190" y="2049620"/>
                </a:lnTo>
                <a:cubicBezTo>
                  <a:pt x="4040193" y="2048276"/>
                  <a:pt x="4040195" y="2046931"/>
                  <a:pt x="4040195" y="2045587"/>
                </a:cubicBezTo>
                <a:cubicBezTo>
                  <a:pt x="4040195" y="943993"/>
                  <a:pt x="3147177" y="50976"/>
                  <a:pt x="2045585" y="50976"/>
                </a:cubicBezTo>
                <a:cubicBezTo>
                  <a:pt x="943992" y="50976"/>
                  <a:pt x="50975" y="943993"/>
                  <a:pt x="50975" y="2045587"/>
                </a:cubicBezTo>
                <a:cubicBezTo>
                  <a:pt x="50974" y="2045587"/>
                  <a:pt x="50975" y="2045588"/>
                  <a:pt x="50975" y="2045589"/>
                </a:cubicBezTo>
                <a:close/>
              </a:path>
            </a:pathLst>
          </a:custGeom>
          <a:solidFill>
            <a:schemeClr val="bg1">
              <a:lumMod val="65000"/>
            </a:schemeClr>
          </a:solidFill>
          <a:ln w="25400" cap="flat" cmpd="sng" algn="ctr">
            <a:solidFill>
              <a:schemeClr val="bg1">
                <a:lumMod val="65000"/>
              </a:schemeClr>
            </a:solidFill>
            <a:prstDash val="solid"/>
            <a:miter lim="800000"/>
            <a:headEnd/>
            <a:tailEnd/>
          </a:ln>
        </p:spPr>
        <p:txBody>
          <a:bodyPr lIns="91404" tIns="45702" rIns="91404" bIns="45702" anchor="ctr"/>
          <a:lstStyle/>
          <a:p>
            <a:pPr>
              <a:defRPr/>
            </a:pPr>
            <a:endParaRPr lang="zh-CN" altLang="en-US" dirty="0"/>
          </a:p>
        </p:txBody>
      </p:sp>
      <p:sp>
        <p:nvSpPr>
          <p:cNvPr id="41" name="椭圆 41">
            <a:extLst>
              <a:ext uri="{FF2B5EF4-FFF2-40B4-BE49-F238E27FC236}">
                <a16:creationId xmlns:a16="http://schemas.microsoft.com/office/drawing/2014/main" id="{D94023B6-342A-49B2-BA21-8A9E8879D97C}"/>
              </a:ext>
            </a:extLst>
          </p:cNvPr>
          <p:cNvSpPr>
            <a:spLocks noChangeArrowheads="1"/>
          </p:cNvSpPr>
          <p:nvPr/>
        </p:nvSpPr>
        <p:spPr bwMode="auto">
          <a:xfrm>
            <a:off x="2507181" y="1597299"/>
            <a:ext cx="385762" cy="384056"/>
          </a:xfrm>
          <a:prstGeom prst="ellipse">
            <a:avLst/>
          </a:prstGeom>
          <a:solidFill>
            <a:srgbClr val="808080"/>
          </a:solidFill>
          <a:ln w="25400" algn="ctr">
            <a:noFill/>
            <a:miter lim="800000"/>
            <a:headEnd/>
            <a:tailEnd/>
          </a:ln>
        </p:spPr>
        <p:txBody>
          <a:bodyPr lIns="68561" tIns="34282" rIns="68561" bIns="34282" anchor="ctr"/>
          <a:lstStyle/>
          <a:p>
            <a:pPr algn="ctr" defTabSz="684008"/>
            <a:endParaRPr lang="zh-CN" altLang="en-US" dirty="0">
              <a:solidFill>
                <a:srgbClr val="FFFFFF"/>
              </a:solidFill>
              <a:latin typeface="Calibri" pitchFamily="34" charset="0"/>
              <a:ea typeface="微软雅黑" pitchFamily="34" charset="-122"/>
            </a:endParaRPr>
          </a:p>
        </p:txBody>
      </p:sp>
      <p:sp>
        <p:nvSpPr>
          <p:cNvPr id="42" name="椭圆 42">
            <a:extLst>
              <a:ext uri="{FF2B5EF4-FFF2-40B4-BE49-F238E27FC236}">
                <a16:creationId xmlns:a16="http://schemas.microsoft.com/office/drawing/2014/main" id="{006A2D5A-CFA4-4D09-AA71-A7B6ED6D163F}"/>
              </a:ext>
            </a:extLst>
          </p:cNvPr>
          <p:cNvSpPr>
            <a:spLocks noChangeArrowheads="1"/>
          </p:cNvSpPr>
          <p:nvPr/>
        </p:nvSpPr>
        <p:spPr bwMode="auto">
          <a:xfrm>
            <a:off x="3666088" y="3130023"/>
            <a:ext cx="385762" cy="384056"/>
          </a:xfrm>
          <a:prstGeom prst="ellipse">
            <a:avLst/>
          </a:prstGeom>
          <a:solidFill>
            <a:srgbClr val="808080"/>
          </a:solidFill>
          <a:ln w="25400" algn="ctr">
            <a:noFill/>
            <a:miter lim="800000"/>
            <a:headEnd/>
            <a:tailEnd/>
          </a:ln>
        </p:spPr>
        <p:txBody>
          <a:bodyPr lIns="68561" tIns="34282" rIns="68561" bIns="34282" anchor="ctr"/>
          <a:lstStyle/>
          <a:p>
            <a:pPr algn="ctr" defTabSz="684008"/>
            <a:endParaRPr lang="zh-CN" altLang="en-US" dirty="0">
              <a:solidFill>
                <a:srgbClr val="FFFFFF"/>
              </a:solidFill>
              <a:latin typeface="Calibri" pitchFamily="34" charset="0"/>
              <a:ea typeface="微软雅黑" pitchFamily="34" charset="-122"/>
            </a:endParaRPr>
          </a:p>
        </p:txBody>
      </p:sp>
      <p:sp>
        <p:nvSpPr>
          <p:cNvPr id="44" name="椭圆 44">
            <a:extLst>
              <a:ext uri="{FF2B5EF4-FFF2-40B4-BE49-F238E27FC236}">
                <a16:creationId xmlns:a16="http://schemas.microsoft.com/office/drawing/2014/main" id="{27BC8829-4A98-4A64-AF84-AB7FE8231D78}"/>
              </a:ext>
            </a:extLst>
          </p:cNvPr>
          <p:cNvSpPr>
            <a:spLocks noChangeArrowheads="1"/>
          </p:cNvSpPr>
          <p:nvPr/>
        </p:nvSpPr>
        <p:spPr bwMode="auto">
          <a:xfrm>
            <a:off x="2777487" y="4617285"/>
            <a:ext cx="384175" cy="384056"/>
          </a:xfrm>
          <a:prstGeom prst="ellipse">
            <a:avLst/>
          </a:prstGeom>
          <a:solidFill>
            <a:srgbClr val="808080"/>
          </a:solidFill>
          <a:ln w="25400" algn="ctr">
            <a:noFill/>
            <a:miter lim="800000"/>
            <a:headEnd/>
            <a:tailEnd/>
          </a:ln>
        </p:spPr>
        <p:txBody>
          <a:bodyPr lIns="68561" tIns="34282" rIns="68561" bIns="34282" anchor="ctr"/>
          <a:lstStyle/>
          <a:p>
            <a:pPr algn="ctr" defTabSz="684008"/>
            <a:endParaRPr lang="zh-CN" altLang="en-US" dirty="0">
              <a:solidFill>
                <a:srgbClr val="FFFFFF"/>
              </a:solidFill>
              <a:latin typeface="Calibri" pitchFamily="34" charset="0"/>
              <a:ea typeface="微软雅黑" pitchFamily="34" charset="-122"/>
            </a:endParaRPr>
          </a:p>
        </p:txBody>
      </p:sp>
      <p:sp>
        <p:nvSpPr>
          <p:cNvPr id="53" name="椭圆 80">
            <a:extLst>
              <a:ext uri="{FF2B5EF4-FFF2-40B4-BE49-F238E27FC236}">
                <a16:creationId xmlns:a16="http://schemas.microsoft.com/office/drawing/2014/main" id="{10D62721-E9C9-4BE5-8CE1-5B6032A8E7E4}"/>
              </a:ext>
            </a:extLst>
          </p:cNvPr>
          <p:cNvSpPr>
            <a:spLocks noChangeArrowheads="1"/>
          </p:cNvSpPr>
          <p:nvPr/>
        </p:nvSpPr>
        <p:spPr bwMode="auto">
          <a:xfrm>
            <a:off x="1734630" y="2446186"/>
            <a:ext cx="1825620" cy="1531314"/>
          </a:xfrm>
          <a:prstGeom prst="ellipse">
            <a:avLst/>
          </a:prstGeom>
          <a:solidFill>
            <a:schemeClr val="tx2">
              <a:lumMod val="75000"/>
              <a:lumOff val="25000"/>
            </a:schemeClr>
          </a:solidFill>
          <a:ln w="12700" algn="ctr">
            <a:solidFill>
              <a:schemeClr val="bg1"/>
            </a:solidFill>
            <a:miter lim="800000"/>
            <a:headEnd/>
            <a:tailEnd/>
          </a:ln>
        </p:spPr>
        <p:txBody>
          <a:bodyPr lIns="68568" tIns="34285" rIns="68568" bIns="34285" anchor="ctr"/>
          <a:lstStyle/>
          <a:p>
            <a:pPr algn="ctr" defTabSz="684008"/>
            <a:endParaRPr lang="zh-CN" altLang="en-US" sz="1400" dirty="0">
              <a:solidFill>
                <a:srgbClr val="FFFFFF"/>
              </a:solidFill>
              <a:latin typeface="Calibri" pitchFamily="34" charset="0"/>
              <a:ea typeface="微软雅黑" pitchFamily="34" charset="-122"/>
            </a:endParaRPr>
          </a:p>
        </p:txBody>
      </p:sp>
      <p:sp>
        <p:nvSpPr>
          <p:cNvPr id="54" name="矩形 71">
            <a:extLst>
              <a:ext uri="{FF2B5EF4-FFF2-40B4-BE49-F238E27FC236}">
                <a16:creationId xmlns:a16="http://schemas.microsoft.com/office/drawing/2014/main" id="{EA1F543F-3090-48A9-8252-67252A7DBEC4}"/>
              </a:ext>
            </a:extLst>
          </p:cNvPr>
          <p:cNvSpPr>
            <a:spLocks noChangeArrowheads="1"/>
          </p:cNvSpPr>
          <p:nvPr/>
        </p:nvSpPr>
        <p:spPr bwMode="auto">
          <a:xfrm>
            <a:off x="2046508" y="3043517"/>
            <a:ext cx="1318271" cy="423177"/>
          </a:xfrm>
          <a:prstGeom prst="rect">
            <a:avLst/>
          </a:prstGeom>
          <a:noFill/>
          <a:ln w="9525">
            <a:noFill/>
            <a:miter lim="800000"/>
            <a:headEnd/>
            <a:tailEnd/>
          </a:ln>
        </p:spPr>
        <p:txBody>
          <a:bodyPr wrap="none" lIns="68561" tIns="34282" rIns="68561" bIns="34282">
            <a:spAutoFit/>
          </a:bodyPr>
          <a:lstStyle/>
          <a:p>
            <a:pPr defTabSz="684008"/>
            <a:r>
              <a:rPr lang="zh-CN" altLang="en-US" sz="2300" dirty="0">
                <a:solidFill>
                  <a:schemeClr val="bg1"/>
                </a:solidFill>
                <a:latin typeface="微软雅黑" pitchFamily="34" charset="-122"/>
                <a:ea typeface="微软雅黑" pitchFamily="34" charset="-122"/>
              </a:rPr>
              <a:t>发展简况</a:t>
            </a:r>
          </a:p>
        </p:txBody>
      </p:sp>
      <p:grpSp>
        <p:nvGrpSpPr>
          <p:cNvPr id="55" name="Group 41">
            <a:extLst>
              <a:ext uri="{FF2B5EF4-FFF2-40B4-BE49-F238E27FC236}">
                <a16:creationId xmlns:a16="http://schemas.microsoft.com/office/drawing/2014/main" id="{5713D7DE-C025-4207-A019-D7C6102066B3}"/>
              </a:ext>
            </a:extLst>
          </p:cNvPr>
          <p:cNvGrpSpPr>
            <a:grpSpLocks/>
          </p:cNvGrpSpPr>
          <p:nvPr/>
        </p:nvGrpSpPr>
        <p:grpSpPr bwMode="auto">
          <a:xfrm>
            <a:off x="2889638" y="1411544"/>
            <a:ext cx="1990869" cy="715742"/>
            <a:chOff x="2481" y="954"/>
            <a:chExt cx="1671" cy="602"/>
          </a:xfrm>
        </p:grpSpPr>
        <p:cxnSp>
          <p:nvCxnSpPr>
            <p:cNvPr id="56" name="直接连接符 52">
              <a:extLst>
                <a:ext uri="{FF2B5EF4-FFF2-40B4-BE49-F238E27FC236}">
                  <a16:creationId xmlns:a16="http://schemas.microsoft.com/office/drawing/2014/main" id="{90E6114C-4D2C-475E-A324-18BD0A6450F9}"/>
                </a:ext>
              </a:extLst>
            </p:cNvPr>
            <p:cNvCxnSpPr>
              <a:cxnSpLocks noChangeShapeType="1"/>
              <a:stCxn id="41" idx="7"/>
            </p:cNvCxnSpPr>
            <p:nvPr/>
          </p:nvCxnSpPr>
          <p:spPr bwMode="auto">
            <a:xfrm>
              <a:off x="2481" y="1231"/>
              <a:ext cx="1043" cy="8"/>
            </a:xfrm>
            <a:prstGeom prst="line">
              <a:avLst/>
            </a:prstGeom>
            <a:noFill/>
            <a:ln w="25400" algn="ctr">
              <a:solidFill>
                <a:schemeClr val="tx1"/>
              </a:solidFill>
              <a:miter lim="800000"/>
              <a:headEnd/>
              <a:tailEnd/>
            </a:ln>
          </p:spPr>
        </p:cxnSp>
        <p:grpSp>
          <p:nvGrpSpPr>
            <p:cNvPr id="57" name="Group 85">
              <a:extLst>
                <a:ext uri="{FF2B5EF4-FFF2-40B4-BE49-F238E27FC236}">
                  <a16:creationId xmlns:a16="http://schemas.microsoft.com/office/drawing/2014/main" id="{45A05DF0-46DA-412F-9DA1-1DF1FDA9428F}"/>
                </a:ext>
              </a:extLst>
            </p:cNvPr>
            <p:cNvGrpSpPr>
              <a:grpSpLocks/>
            </p:cNvGrpSpPr>
            <p:nvPr/>
          </p:nvGrpSpPr>
          <p:grpSpPr bwMode="auto">
            <a:xfrm>
              <a:off x="3549" y="954"/>
              <a:ext cx="603" cy="602"/>
              <a:chOff x="3549" y="954"/>
              <a:chExt cx="603" cy="602"/>
            </a:xfrm>
          </p:grpSpPr>
          <p:sp>
            <p:nvSpPr>
              <p:cNvPr id="58" name="椭圆 53">
                <a:extLst>
                  <a:ext uri="{FF2B5EF4-FFF2-40B4-BE49-F238E27FC236}">
                    <a16:creationId xmlns:a16="http://schemas.microsoft.com/office/drawing/2014/main" id="{EF16117C-171C-45CF-BC66-FA9B632B0EC0}"/>
                  </a:ext>
                </a:extLst>
              </p:cNvPr>
              <p:cNvSpPr>
                <a:spLocks noChangeArrowheads="1"/>
              </p:cNvSpPr>
              <p:nvPr/>
            </p:nvSpPr>
            <p:spPr bwMode="auto">
              <a:xfrm>
                <a:off x="3549" y="954"/>
                <a:ext cx="603" cy="602"/>
              </a:xfrm>
              <a:prstGeom prst="ellipse">
                <a:avLst/>
              </a:prstGeom>
              <a:solidFill>
                <a:schemeClr val="accent1"/>
              </a:solidFill>
              <a:ln w="25400" algn="ctr">
                <a:noFill/>
                <a:miter lim="800000"/>
                <a:headEnd/>
                <a:tailEnd/>
              </a:ln>
            </p:spPr>
            <p:txBody>
              <a:bodyPr lIns="68589" tIns="34295" rIns="68589" bIns="34295" anchor="ctr"/>
              <a:lstStyle/>
              <a:p>
                <a:pPr algn="ctr" defTabSz="684008"/>
                <a:endParaRPr lang="zh-CN" altLang="en-US" dirty="0">
                  <a:solidFill>
                    <a:srgbClr val="FFFFFF"/>
                  </a:solidFill>
                  <a:latin typeface="Calibri" pitchFamily="34" charset="0"/>
                  <a:ea typeface="微软雅黑" pitchFamily="34" charset="-122"/>
                </a:endParaRPr>
              </a:p>
            </p:txBody>
          </p:sp>
          <p:sp>
            <p:nvSpPr>
              <p:cNvPr id="59" name="矩形 71">
                <a:extLst>
                  <a:ext uri="{FF2B5EF4-FFF2-40B4-BE49-F238E27FC236}">
                    <a16:creationId xmlns:a16="http://schemas.microsoft.com/office/drawing/2014/main" id="{4930133B-7617-4638-BADD-A0A816293B16}"/>
                  </a:ext>
                </a:extLst>
              </p:cNvPr>
              <p:cNvSpPr>
                <a:spLocks noChangeArrowheads="1"/>
              </p:cNvSpPr>
              <p:nvPr/>
            </p:nvSpPr>
            <p:spPr bwMode="auto">
              <a:xfrm>
                <a:off x="3711" y="1071"/>
                <a:ext cx="268" cy="356"/>
              </a:xfrm>
              <a:prstGeom prst="rect">
                <a:avLst/>
              </a:prstGeom>
              <a:noFill/>
              <a:ln w="9525">
                <a:noFill/>
                <a:miter lim="800000"/>
                <a:headEnd/>
                <a:tailEnd/>
              </a:ln>
            </p:spPr>
            <p:txBody>
              <a:bodyPr wrap="none" lIns="68582" tIns="34292" rIns="68582" bIns="34292">
                <a:spAutoFit/>
              </a:bodyPr>
              <a:lstStyle/>
              <a:p>
                <a:pPr defTabSz="684008"/>
                <a:r>
                  <a:rPr lang="en-US" altLang="zh-CN" sz="2300" b="1" dirty="0">
                    <a:solidFill>
                      <a:schemeClr val="bg1"/>
                    </a:solidFill>
                    <a:latin typeface="微软雅黑" pitchFamily="34" charset="-122"/>
                    <a:ea typeface="微软雅黑" pitchFamily="34" charset="-122"/>
                  </a:rPr>
                  <a:t>1</a:t>
                </a:r>
              </a:p>
            </p:txBody>
          </p:sp>
        </p:grpSp>
      </p:grpSp>
      <p:grpSp>
        <p:nvGrpSpPr>
          <p:cNvPr id="60" name="Group 42">
            <a:extLst>
              <a:ext uri="{FF2B5EF4-FFF2-40B4-BE49-F238E27FC236}">
                <a16:creationId xmlns:a16="http://schemas.microsoft.com/office/drawing/2014/main" id="{50AF5643-86A1-4423-8D37-78BA355DC0BD}"/>
              </a:ext>
            </a:extLst>
          </p:cNvPr>
          <p:cNvGrpSpPr>
            <a:grpSpLocks/>
          </p:cNvGrpSpPr>
          <p:nvPr/>
        </p:nvGrpSpPr>
        <p:grpSpPr bwMode="auto">
          <a:xfrm>
            <a:off x="4053122" y="2962478"/>
            <a:ext cx="1123520" cy="718916"/>
            <a:chOff x="3205" y="1622"/>
            <a:chExt cx="993" cy="602"/>
          </a:xfrm>
        </p:grpSpPr>
        <p:cxnSp>
          <p:nvCxnSpPr>
            <p:cNvPr id="61" name="直接连接符 62">
              <a:extLst>
                <a:ext uri="{FF2B5EF4-FFF2-40B4-BE49-F238E27FC236}">
                  <a16:creationId xmlns:a16="http://schemas.microsoft.com/office/drawing/2014/main" id="{910B1E71-0D91-470D-A31D-1BF1C4275A9D}"/>
                </a:ext>
              </a:extLst>
            </p:cNvPr>
            <p:cNvCxnSpPr>
              <a:cxnSpLocks noChangeShapeType="1"/>
            </p:cNvCxnSpPr>
            <p:nvPr/>
          </p:nvCxnSpPr>
          <p:spPr bwMode="auto">
            <a:xfrm>
              <a:off x="3205" y="1941"/>
              <a:ext cx="408" cy="0"/>
            </a:xfrm>
            <a:prstGeom prst="line">
              <a:avLst/>
            </a:prstGeom>
            <a:noFill/>
            <a:ln w="25400" algn="ctr">
              <a:solidFill>
                <a:schemeClr val="tx1"/>
              </a:solidFill>
              <a:miter lim="800000"/>
              <a:headEnd/>
              <a:tailEnd/>
            </a:ln>
          </p:spPr>
        </p:cxnSp>
        <p:grpSp>
          <p:nvGrpSpPr>
            <p:cNvPr id="62" name="Group 86">
              <a:extLst>
                <a:ext uri="{FF2B5EF4-FFF2-40B4-BE49-F238E27FC236}">
                  <a16:creationId xmlns:a16="http://schemas.microsoft.com/office/drawing/2014/main" id="{617CD1F9-1A07-4B33-8B7D-4B016FF00301}"/>
                </a:ext>
              </a:extLst>
            </p:cNvPr>
            <p:cNvGrpSpPr>
              <a:grpSpLocks/>
            </p:cNvGrpSpPr>
            <p:nvPr/>
          </p:nvGrpSpPr>
          <p:grpSpPr bwMode="auto">
            <a:xfrm>
              <a:off x="3596" y="1622"/>
              <a:ext cx="602" cy="602"/>
              <a:chOff x="3596" y="1622"/>
              <a:chExt cx="602" cy="602"/>
            </a:xfrm>
          </p:grpSpPr>
          <p:sp>
            <p:nvSpPr>
              <p:cNvPr id="63" name="椭圆 63">
                <a:extLst>
                  <a:ext uri="{FF2B5EF4-FFF2-40B4-BE49-F238E27FC236}">
                    <a16:creationId xmlns:a16="http://schemas.microsoft.com/office/drawing/2014/main" id="{88EAF276-0A33-457E-8DD1-9B39ED7B1EF8}"/>
                  </a:ext>
                </a:extLst>
              </p:cNvPr>
              <p:cNvSpPr>
                <a:spLocks noChangeArrowheads="1"/>
              </p:cNvSpPr>
              <p:nvPr/>
            </p:nvSpPr>
            <p:spPr bwMode="auto">
              <a:xfrm>
                <a:off x="3596" y="1622"/>
                <a:ext cx="602" cy="602"/>
              </a:xfrm>
              <a:prstGeom prst="ellipse">
                <a:avLst/>
              </a:prstGeom>
              <a:solidFill>
                <a:schemeClr val="accent2"/>
              </a:solidFill>
              <a:ln w="25400" algn="ctr">
                <a:noFill/>
                <a:miter lim="800000"/>
                <a:headEnd/>
                <a:tailEnd/>
              </a:ln>
            </p:spPr>
            <p:txBody>
              <a:bodyPr lIns="68589" tIns="34295" rIns="68589" bIns="34295" anchor="ctr"/>
              <a:lstStyle/>
              <a:p>
                <a:pPr algn="ctr" defTabSz="684008"/>
                <a:endParaRPr lang="zh-CN" altLang="en-US" dirty="0">
                  <a:solidFill>
                    <a:srgbClr val="FFFFFF"/>
                  </a:solidFill>
                  <a:latin typeface="Calibri" pitchFamily="34" charset="0"/>
                  <a:ea typeface="微软雅黑" pitchFamily="34" charset="-122"/>
                </a:endParaRPr>
              </a:p>
            </p:txBody>
          </p:sp>
          <p:sp>
            <p:nvSpPr>
              <p:cNvPr id="64" name="矩形 71">
                <a:extLst>
                  <a:ext uri="{FF2B5EF4-FFF2-40B4-BE49-F238E27FC236}">
                    <a16:creationId xmlns:a16="http://schemas.microsoft.com/office/drawing/2014/main" id="{D664048C-2FFD-426A-82CC-D25EFBB36D91}"/>
                  </a:ext>
                </a:extLst>
              </p:cNvPr>
              <p:cNvSpPr>
                <a:spLocks noChangeArrowheads="1"/>
              </p:cNvSpPr>
              <p:nvPr/>
            </p:nvSpPr>
            <p:spPr bwMode="auto">
              <a:xfrm>
                <a:off x="3772" y="1741"/>
                <a:ext cx="266" cy="353"/>
              </a:xfrm>
              <a:prstGeom prst="rect">
                <a:avLst/>
              </a:prstGeom>
              <a:noFill/>
              <a:ln w="9525">
                <a:noFill/>
                <a:miter lim="800000"/>
                <a:headEnd/>
                <a:tailEnd/>
              </a:ln>
            </p:spPr>
            <p:txBody>
              <a:bodyPr wrap="none" lIns="68582" tIns="34292" rIns="68582" bIns="34292">
                <a:spAutoFit/>
              </a:bodyPr>
              <a:lstStyle/>
              <a:p>
                <a:pPr defTabSz="684008"/>
                <a:r>
                  <a:rPr lang="en-US" altLang="zh-CN" sz="2300" b="1" dirty="0">
                    <a:solidFill>
                      <a:schemeClr val="bg1"/>
                    </a:solidFill>
                    <a:latin typeface="微软雅黑" pitchFamily="34" charset="-122"/>
                    <a:ea typeface="微软雅黑" pitchFamily="34" charset="-122"/>
                  </a:rPr>
                  <a:t>2</a:t>
                </a:r>
              </a:p>
            </p:txBody>
          </p:sp>
        </p:grpSp>
      </p:grpSp>
      <p:grpSp>
        <p:nvGrpSpPr>
          <p:cNvPr id="85" name="Group 43">
            <a:extLst>
              <a:ext uri="{FF2B5EF4-FFF2-40B4-BE49-F238E27FC236}">
                <a16:creationId xmlns:a16="http://schemas.microsoft.com/office/drawing/2014/main" id="{DA61CF25-9DD4-43F8-B064-C4D25CA01B87}"/>
              </a:ext>
            </a:extLst>
          </p:cNvPr>
          <p:cNvGrpSpPr>
            <a:grpSpLocks/>
          </p:cNvGrpSpPr>
          <p:nvPr/>
        </p:nvGrpSpPr>
        <p:grpSpPr bwMode="auto">
          <a:xfrm>
            <a:off x="3162258" y="4453030"/>
            <a:ext cx="1134485" cy="717329"/>
            <a:chOff x="3149" y="2574"/>
            <a:chExt cx="953" cy="602"/>
          </a:xfrm>
        </p:grpSpPr>
        <p:cxnSp>
          <p:nvCxnSpPr>
            <p:cNvPr id="86" name="直接连接符 66">
              <a:extLst>
                <a:ext uri="{FF2B5EF4-FFF2-40B4-BE49-F238E27FC236}">
                  <a16:creationId xmlns:a16="http://schemas.microsoft.com/office/drawing/2014/main" id="{FA3A20F5-36A6-4EB6-A290-E9E6536058C6}"/>
                </a:ext>
              </a:extLst>
            </p:cNvPr>
            <p:cNvCxnSpPr>
              <a:cxnSpLocks noChangeShapeType="1"/>
            </p:cNvCxnSpPr>
            <p:nvPr/>
          </p:nvCxnSpPr>
          <p:spPr bwMode="auto">
            <a:xfrm>
              <a:off x="3149" y="2864"/>
              <a:ext cx="334" cy="0"/>
            </a:xfrm>
            <a:prstGeom prst="line">
              <a:avLst/>
            </a:prstGeom>
            <a:noFill/>
            <a:ln w="25400" algn="ctr">
              <a:solidFill>
                <a:schemeClr val="tx1"/>
              </a:solidFill>
              <a:miter lim="800000"/>
              <a:headEnd/>
              <a:tailEnd/>
            </a:ln>
          </p:spPr>
        </p:cxnSp>
        <p:grpSp>
          <p:nvGrpSpPr>
            <p:cNvPr id="87" name="Group 87">
              <a:extLst>
                <a:ext uri="{FF2B5EF4-FFF2-40B4-BE49-F238E27FC236}">
                  <a16:creationId xmlns:a16="http://schemas.microsoft.com/office/drawing/2014/main" id="{77F3A050-C863-418A-8463-0DA8C747B871}"/>
                </a:ext>
              </a:extLst>
            </p:cNvPr>
            <p:cNvGrpSpPr>
              <a:grpSpLocks/>
            </p:cNvGrpSpPr>
            <p:nvPr/>
          </p:nvGrpSpPr>
          <p:grpSpPr bwMode="auto">
            <a:xfrm>
              <a:off x="3501" y="2574"/>
              <a:ext cx="601" cy="602"/>
              <a:chOff x="3501" y="2574"/>
              <a:chExt cx="601" cy="602"/>
            </a:xfrm>
          </p:grpSpPr>
          <p:sp>
            <p:nvSpPr>
              <p:cNvPr id="88" name="椭圆 67">
                <a:extLst>
                  <a:ext uri="{FF2B5EF4-FFF2-40B4-BE49-F238E27FC236}">
                    <a16:creationId xmlns:a16="http://schemas.microsoft.com/office/drawing/2014/main" id="{211BD392-ABC0-45C7-B2FA-5206A0B97D72}"/>
                  </a:ext>
                </a:extLst>
              </p:cNvPr>
              <p:cNvSpPr>
                <a:spLocks noChangeArrowheads="1"/>
              </p:cNvSpPr>
              <p:nvPr/>
            </p:nvSpPr>
            <p:spPr bwMode="auto">
              <a:xfrm>
                <a:off x="3501" y="2574"/>
                <a:ext cx="601" cy="602"/>
              </a:xfrm>
              <a:prstGeom prst="ellipse">
                <a:avLst/>
              </a:prstGeom>
              <a:solidFill>
                <a:srgbClr val="005DA2"/>
              </a:solidFill>
              <a:ln w="25400" algn="ctr">
                <a:noFill/>
                <a:miter lim="800000"/>
                <a:headEnd/>
                <a:tailEnd/>
              </a:ln>
            </p:spPr>
            <p:txBody>
              <a:bodyPr lIns="68589" tIns="34295" rIns="68589" bIns="34295" anchor="ctr"/>
              <a:lstStyle/>
              <a:p>
                <a:pPr algn="ctr" defTabSz="684008">
                  <a:defRPr/>
                </a:pPr>
                <a:endParaRPr lang="zh-CN" altLang="en-US" dirty="0">
                  <a:solidFill>
                    <a:srgbClr val="FFFFFF"/>
                  </a:solidFill>
                  <a:ea typeface="微软雅黑" pitchFamily="34" charset="-122"/>
                </a:endParaRPr>
              </a:p>
            </p:txBody>
          </p:sp>
          <p:sp>
            <p:nvSpPr>
              <p:cNvPr id="89" name="矩形 71">
                <a:extLst>
                  <a:ext uri="{FF2B5EF4-FFF2-40B4-BE49-F238E27FC236}">
                    <a16:creationId xmlns:a16="http://schemas.microsoft.com/office/drawing/2014/main" id="{79FE2B70-9546-4235-853D-923DFE5E8449}"/>
                  </a:ext>
                </a:extLst>
              </p:cNvPr>
              <p:cNvSpPr>
                <a:spLocks noChangeArrowheads="1"/>
              </p:cNvSpPr>
              <p:nvPr/>
            </p:nvSpPr>
            <p:spPr bwMode="auto">
              <a:xfrm>
                <a:off x="3635" y="2665"/>
                <a:ext cx="269" cy="355"/>
              </a:xfrm>
              <a:prstGeom prst="rect">
                <a:avLst/>
              </a:prstGeom>
              <a:noFill/>
              <a:ln w="9525">
                <a:noFill/>
                <a:miter lim="800000"/>
                <a:headEnd/>
                <a:tailEnd/>
              </a:ln>
            </p:spPr>
            <p:txBody>
              <a:bodyPr wrap="none" lIns="68582" tIns="34292" rIns="68582" bIns="34292">
                <a:spAutoFit/>
              </a:bodyPr>
              <a:lstStyle/>
              <a:p>
                <a:pPr defTabSz="684008"/>
                <a:r>
                  <a:rPr lang="en-US" altLang="zh-CN" sz="2300" b="1" dirty="0">
                    <a:solidFill>
                      <a:schemeClr val="bg1"/>
                    </a:solidFill>
                    <a:latin typeface="微软雅黑" pitchFamily="34" charset="-122"/>
                    <a:ea typeface="微软雅黑" pitchFamily="34" charset="-122"/>
                  </a:rPr>
                  <a:t>3</a:t>
                </a:r>
              </a:p>
            </p:txBody>
          </p:sp>
        </p:grpSp>
      </p:grpSp>
      <p:sp>
        <p:nvSpPr>
          <p:cNvPr id="91" name="Shape 1452">
            <a:extLst>
              <a:ext uri="{FF2B5EF4-FFF2-40B4-BE49-F238E27FC236}">
                <a16:creationId xmlns:a16="http://schemas.microsoft.com/office/drawing/2014/main" id="{8ED152B9-FB59-4AD5-9BAD-5B8FE32A8DF5}"/>
              </a:ext>
            </a:extLst>
          </p:cNvPr>
          <p:cNvSpPr/>
          <p:nvPr/>
        </p:nvSpPr>
        <p:spPr>
          <a:xfrm>
            <a:off x="4877202" y="1212348"/>
            <a:ext cx="4368399" cy="1281800"/>
          </a:xfrm>
          <a:prstGeom prst="roundRect">
            <a:avLst>
              <a:gd name="adj" fmla="val 6924"/>
            </a:avLst>
          </a:prstGeom>
          <a:ln w="12700">
            <a:solidFill>
              <a:srgbClr val="A6AAA9"/>
            </a:solidFill>
            <a:miter lim="400000"/>
          </a:ln>
        </p:spPr>
        <p:txBody>
          <a:bodyPr lIns="14285" tIns="14285" rIns="14285" bIns="14285" anchor="ctr"/>
          <a:lstStyle>
            <a:defPPr>
              <a:defRPr lang="zh-CN"/>
            </a:defPPr>
            <a:lvl1pPr marL="0" algn="l" defTabSz="914282" rtl="0" eaLnBrk="1" latinLnBrk="0" hangingPunct="1">
              <a:defRPr sz="1800" kern="1200">
                <a:solidFill>
                  <a:schemeClr val="tx1"/>
                </a:solidFill>
                <a:latin typeface="+mn-lt"/>
                <a:ea typeface="+mn-ea"/>
                <a:cs typeface="+mn-cs"/>
              </a:defRPr>
            </a:lvl1pPr>
            <a:lvl2pPr marL="457140" algn="l" defTabSz="914282" rtl="0" eaLnBrk="1" latinLnBrk="0" hangingPunct="1">
              <a:defRPr sz="1800" kern="1200">
                <a:solidFill>
                  <a:schemeClr val="tx1"/>
                </a:solidFill>
                <a:latin typeface="+mn-lt"/>
                <a:ea typeface="+mn-ea"/>
                <a:cs typeface="+mn-cs"/>
              </a:defRPr>
            </a:lvl2pPr>
            <a:lvl3pPr marL="914282" algn="l" defTabSz="914282" rtl="0" eaLnBrk="1" latinLnBrk="0" hangingPunct="1">
              <a:defRPr sz="1800" kern="1200">
                <a:solidFill>
                  <a:schemeClr val="tx1"/>
                </a:solidFill>
                <a:latin typeface="+mn-lt"/>
                <a:ea typeface="+mn-ea"/>
                <a:cs typeface="+mn-cs"/>
              </a:defRPr>
            </a:lvl3pPr>
            <a:lvl4pPr marL="1371422" algn="l" defTabSz="914282" rtl="0" eaLnBrk="1" latinLnBrk="0" hangingPunct="1">
              <a:defRPr sz="1800" kern="1200">
                <a:solidFill>
                  <a:schemeClr val="tx1"/>
                </a:solidFill>
                <a:latin typeface="+mn-lt"/>
                <a:ea typeface="+mn-ea"/>
                <a:cs typeface="+mn-cs"/>
              </a:defRPr>
            </a:lvl4pPr>
            <a:lvl5pPr marL="1828563" algn="l" defTabSz="914282" rtl="0" eaLnBrk="1" latinLnBrk="0" hangingPunct="1">
              <a:defRPr sz="1800" kern="1200">
                <a:solidFill>
                  <a:schemeClr val="tx1"/>
                </a:solidFill>
                <a:latin typeface="+mn-lt"/>
                <a:ea typeface="+mn-ea"/>
                <a:cs typeface="+mn-cs"/>
              </a:defRPr>
            </a:lvl5pPr>
            <a:lvl6pPr marL="2285704" algn="l" defTabSz="914282" rtl="0" eaLnBrk="1" latinLnBrk="0" hangingPunct="1">
              <a:defRPr sz="1800" kern="1200">
                <a:solidFill>
                  <a:schemeClr val="tx1"/>
                </a:solidFill>
                <a:latin typeface="+mn-lt"/>
                <a:ea typeface="+mn-ea"/>
                <a:cs typeface="+mn-cs"/>
              </a:defRPr>
            </a:lvl6pPr>
            <a:lvl7pPr marL="2742845" algn="l" defTabSz="914282" rtl="0" eaLnBrk="1" latinLnBrk="0" hangingPunct="1">
              <a:defRPr sz="1800" kern="1200">
                <a:solidFill>
                  <a:schemeClr val="tx1"/>
                </a:solidFill>
                <a:latin typeface="+mn-lt"/>
                <a:ea typeface="+mn-ea"/>
                <a:cs typeface="+mn-cs"/>
              </a:defRPr>
            </a:lvl7pPr>
            <a:lvl8pPr marL="3199985" algn="l" defTabSz="914282" rtl="0" eaLnBrk="1" latinLnBrk="0" hangingPunct="1">
              <a:defRPr sz="1800" kern="1200">
                <a:solidFill>
                  <a:schemeClr val="tx1"/>
                </a:solidFill>
                <a:latin typeface="+mn-lt"/>
                <a:ea typeface="+mn-ea"/>
                <a:cs typeface="+mn-cs"/>
              </a:defRPr>
            </a:lvl8pPr>
            <a:lvl9pPr marL="3657126" algn="l" defTabSz="914282" rtl="0" eaLnBrk="1" latinLnBrk="0" hangingPunct="1">
              <a:defRPr sz="1800" kern="1200">
                <a:solidFill>
                  <a:schemeClr val="tx1"/>
                </a:solidFill>
                <a:latin typeface="+mn-lt"/>
                <a:ea typeface="+mn-ea"/>
                <a:cs typeface="+mn-cs"/>
              </a:defRPr>
            </a:lvl9pPr>
          </a:lstStyle>
          <a:p>
            <a:pPr lvl="0">
              <a:lnSpc>
                <a:spcPct val="120000"/>
              </a:lnSpc>
            </a:pPr>
            <a:r>
              <a:rPr lang="en-US" altLang="zh-CN" dirty="0">
                <a:latin typeface="宋体" panose="02010600030101010101" pitchFamily="2" charset="-122"/>
                <a:ea typeface="宋体" panose="02010600030101010101" pitchFamily="2" charset="-122"/>
                <a:cs typeface="+mn-ea"/>
                <a:sym typeface="Arial" panose="020B0604020202020204" pitchFamily="34" charset="0"/>
              </a:rPr>
              <a:t>20</a:t>
            </a:r>
            <a:r>
              <a:rPr lang="zh-CN" altLang="en-US" dirty="0">
                <a:latin typeface="宋体" panose="02010600030101010101" pitchFamily="2" charset="-122"/>
                <a:ea typeface="宋体" panose="02010600030101010101" pitchFamily="2" charset="-122"/>
                <a:cs typeface="+mn-ea"/>
                <a:sym typeface="Arial" panose="020B0604020202020204" pitchFamily="34" charset="0"/>
              </a:rPr>
              <a:t>世纪</a:t>
            </a:r>
            <a:r>
              <a:rPr lang="en-US" altLang="zh-CN" dirty="0">
                <a:latin typeface="宋体" panose="02010600030101010101" pitchFamily="2" charset="-122"/>
                <a:ea typeface="宋体" panose="02010600030101010101" pitchFamily="2" charset="-122"/>
                <a:cs typeface="+mn-ea"/>
                <a:sym typeface="Arial" panose="020B0604020202020204" pitchFamily="34" charset="0"/>
              </a:rPr>
              <a:t>80</a:t>
            </a:r>
            <a:r>
              <a:rPr lang="zh-CN" altLang="en-US" dirty="0">
                <a:latin typeface="宋体" panose="02010600030101010101" pitchFamily="2" charset="-122"/>
                <a:ea typeface="宋体" panose="02010600030101010101" pitchFamily="2" charset="-122"/>
                <a:cs typeface="+mn-ea"/>
                <a:sym typeface="Arial" panose="020B0604020202020204" pitchFamily="34" charset="0"/>
              </a:rPr>
              <a:t>年代，美国制定了国家空天飞机（</a:t>
            </a:r>
            <a:r>
              <a:rPr lang="en-US" altLang="zh-CN" dirty="0">
                <a:latin typeface="宋体" panose="02010600030101010101" pitchFamily="2" charset="-122"/>
                <a:ea typeface="宋体" panose="02010600030101010101" pitchFamily="2" charset="-122"/>
                <a:cs typeface="+mn-ea"/>
                <a:sym typeface="Arial" panose="020B0604020202020204" pitchFamily="34" charset="0"/>
              </a:rPr>
              <a:t>NASP</a:t>
            </a:r>
            <a:r>
              <a:rPr lang="zh-CN" altLang="en-US" dirty="0">
                <a:latin typeface="宋体" panose="02010600030101010101" pitchFamily="2" charset="-122"/>
                <a:ea typeface="宋体" panose="02010600030101010101" pitchFamily="2" charset="-122"/>
                <a:cs typeface="+mn-ea"/>
                <a:sym typeface="Arial" panose="020B0604020202020204" pitchFamily="34" charset="0"/>
              </a:rPr>
              <a:t>）计划，并通过</a:t>
            </a:r>
            <a:r>
              <a:rPr lang="en-US" altLang="zh-CN" dirty="0">
                <a:latin typeface="宋体" panose="02010600030101010101" pitchFamily="2" charset="-122"/>
                <a:ea typeface="宋体" panose="02010600030101010101" pitchFamily="2" charset="-122"/>
                <a:cs typeface="+mn-ea"/>
                <a:sym typeface="Arial" panose="020B0604020202020204" pitchFamily="34" charset="0"/>
              </a:rPr>
              <a:t>X-30</a:t>
            </a:r>
            <a:r>
              <a:rPr lang="zh-CN" altLang="en-US" dirty="0">
                <a:latin typeface="宋体" panose="02010600030101010101" pitchFamily="2" charset="-122"/>
                <a:ea typeface="宋体" panose="02010600030101010101" pitchFamily="2" charset="-122"/>
                <a:cs typeface="+mn-ea"/>
                <a:sym typeface="Arial" panose="020B0604020202020204" pitchFamily="34" charset="0"/>
              </a:rPr>
              <a:t>开展验证实验。德国提出两级入轨的“桑格尔”空天飞行器方案。</a:t>
            </a:r>
            <a:endParaRPr dirty="0">
              <a:latin typeface="宋体" panose="02010600030101010101" pitchFamily="2" charset="-122"/>
              <a:ea typeface="宋体" panose="02010600030101010101" pitchFamily="2" charset="-122"/>
              <a:cs typeface="+mn-ea"/>
              <a:sym typeface="Arial" panose="020B0604020202020204" pitchFamily="34" charset="0"/>
            </a:endParaRPr>
          </a:p>
        </p:txBody>
      </p:sp>
      <p:sp>
        <p:nvSpPr>
          <p:cNvPr id="92" name="Shape 1452">
            <a:extLst>
              <a:ext uri="{FF2B5EF4-FFF2-40B4-BE49-F238E27FC236}">
                <a16:creationId xmlns:a16="http://schemas.microsoft.com/office/drawing/2014/main" id="{5B78944E-9530-424F-B09D-3F88E38F5370}"/>
              </a:ext>
            </a:extLst>
          </p:cNvPr>
          <p:cNvSpPr/>
          <p:nvPr/>
        </p:nvSpPr>
        <p:spPr>
          <a:xfrm>
            <a:off x="5170531" y="2701305"/>
            <a:ext cx="4512674" cy="1649682"/>
          </a:xfrm>
          <a:prstGeom prst="roundRect">
            <a:avLst>
              <a:gd name="adj" fmla="val 6924"/>
            </a:avLst>
          </a:prstGeom>
          <a:ln w="12700">
            <a:solidFill>
              <a:srgbClr val="A6AAA9"/>
            </a:solidFill>
            <a:miter lim="400000"/>
          </a:ln>
        </p:spPr>
        <p:txBody>
          <a:bodyPr lIns="14285" tIns="14285" rIns="14285" bIns="14285" anchor="ctr"/>
          <a:lstStyle>
            <a:defPPr>
              <a:defRPr lang="zh-CN"/>
            </a:defPPr>
            <a:lvl1pPr marL="0" algn="l" defTabSz="914282" rtl="0" eaLnBrk="1" latinLnBrk="0" hangingPunct="1">
              <a:defRPr sz="1800" kern="1200">
                <a:solidFill>
                  <a:schemeClr val="tx1"/>
                </a:solidFill>
                <a:latin typeface="+mn-lt"/>
                <a:ea typeface="+mn-ea"/>
                <a:cs typeface="+mn-cs"/>
              </a:defRPr>
            </a:lvl1pPr>
            <a:lvl2pPr marL="457140" algn="l" defTabSz="914282" rtl="0" eaLnBrk="1" latinLnBrk="0" hangingPunct="1">
              <a:defRPr sz="1800" kern="1200">
                <a:solidFill>
                  <a:schemeClr val="tx1"/>
                </a:solidFill>
                <a:latin typeface="+mn-lt"/>
                <a:ea typeface="+mn-ea"/>
                <a:cs typeface="+mn-cs"/>
              </a:defRPr>
            </a:lvl2pPr>
            <a:lvl3pPr marL="914282" algn="l" defTabSz="914282" rtl="0" eaLnBrk="1" latinLnBrk="0" hangingPunct="1">
              <a:defRPr sz="1800" kern="1200">
                <a:solidFill>
                  <a:schemeClr val="tx1"/>
                </a:solidFill>
                <a:latin typeface="+mn-lt"/>
                <a:ea typeface="+mn-ea"/>
                <a:cs typeface="+mn-cs"/>
              </a:defRPr>
            </a:lvl3pPr>
            <a:lvl4pPr marL="1371422" algn="l" defTabSz="914282" rtl="0" eaLnBrk="1" latinLnBrk="0" hangingPunct="1">
              <a:defRPr sz="1800" kern="1200">
                <a:solidFill>
                  <a:schemeClr val="tx1"/>
                </a:solidFill>
                <a:latin typeface="+mn-lt"/>
                <a:ea typeface="+mn-ea"/>
                <a:cs typeface="+mn-cs"/>
              </a:defRPr>
            </a:lvl4pPr>
            <a:lvl5pPr marL="1828563" algn="l" defTabSz="914282" rtl="0" eaLnBrk="1" latinLnBrk="0" hangingPunct="1">
              <a:defRPr sz="1800" kern="1200">
                <a:solidFill>
                  <a:schemeClr val="tx1"/>
                </a:solidFill>
                <a:latin typeface="+mn-lt"/>
                <a:ea typeface="+mn-ea"/>
                <a:cs typeface="+mn-cs"/>
              </a:defRPr>
            </a:lvl5pPr>
            <a:lvl6pPr marL="2285704" algn="l" defTabSz="914282" rtl="0" eaLnBrk="1" latinLnBrk="0" hangingPunct="1">
              <a:defRPr sz="1800" kern="1200">
                <a:solidFill>
                  <a:schemeClr val="tx1"/>
                </a:solidFill>
                <a:latin typeface="+mn-lt"/>
                <a:ea typeface="+mn-ea"/>
                <a:cs typeface="+mn-cs"/>
              </a:defRPr>
            </a:lvl6pPr>
            <a:lvl7pPr marL="2742845" algn="l" defTabSz="914282" rtl="0" eaLnBrk="1" latinLnBrk="0" hangingPunct="1">
              <a:defRPr sz="1800" kern="1200">
                <a:solidFill>
                  <a:schemeClr val="tx1"/>
                </a:solidFill>
                <a:latin typeface="+mn-lt"/>
                <a:ea typeface="+mn-ea"/>
                <a:cs typeface="+mn-cs"/>
              </a:defRPr>
            </a:lvl7pPr>
            <a:lvl8pPr marL="3199985" algn="l" defTabSz="914282" rtl="0" eaLnBrk="1" latinLnBrk="0" hangingPunct="1">
              <a:defRPr sz="1800" kern="1200">
                <a:solidFill>
                  <a:schemeClr val="tx1"/>
                </a:solidFill>
                <a:latin typeface="+mn-lt"/>
                <a:ea typeface="+mn-ea"/>
                <a:cs typeface="+mn-cs"/>
              </a:defRPr>
            </a:lvl8pPr>
            <a:lvl9pPr marL="3657126" algn="l" defTabSz="914282" rtl="0" eaLnBrk="1" latinLnBrk="0" hangingPunct="1">
              <a:defRPr sz="1800" kern="1200">
                <a:solidFill>
                  <a:schemeClr val="tx1"/>
                </a:solidFill>
                <a:latin typeface="+mn-lt"/>
                <a:ea typeface="+mn-ea"/>
                <a:cs typeface="+mn-cs"/>
              </a:defRPr>
            </a:lvl9pPr>
          </a:lstStyle>
          <a:p>
            <a:pPr lvl="0">
              <a:lnSpc>
                <a:spcPct val="120000"/>
              </a:lnSpc>
            </a:pPr>
            <a:r>
              <a:rPr lang="en-US" altLang="zh-CN" dirty="0">
                <a:latin typeface="宋体" panose="02010600030101010101" pitchFamily="2" charset="-122"/>
                <a:ea typeface="宋体" panose="02010600030101010101" pitchFamily="2" charset="-122"/>
                <a:cs typeface="+mn-ea"/>
                <a:sym typeface="Arial" panose="020B0604020202020204" pitchFamily="34" charset="0"/>
              </a:rPr>
              <a:t>21</a:t>
            </a:r>
            <a:r>
              <a:rPr lang="zh-CN" altLang="en-US" dirty="0">
                <a:latin typeface="宋体" panose="02010600030101010101" pitchFamily="2" charset="-122"/>
                <a:ea typeface="宋体" panose="02010600030101010101" pitchFamily="2" charset="-122"/>
                <a:cs typeface="+mn-ea"/>
                <a:sym typeface="Arial" panose="020B0604020202020204" pitchFamily="34" charset="0"/>
              </a:rPr>
              <a:t>世纪以来，美国提出了国家航空航天倡议（</a:t>
            </a:r>
            <a:r>
              <a:rPr lang="en-US" altLang="zh-CN" dirty="0">
                <a:latin typeface="宋体" panose="02010600030101010101" pitchFamily="2" charset="-122"/>
                <a:ea typeface="宋体" panose="02010600030101010101" pitchFamily="2" charset="-122"/>
                <a:cs typeface="+mn-ea"/>
                <a:sym typeface="Arial" panose="020B0604020202020204" pitchFamily="34" charset="0"/>
              </a:rPr>
              <a:t>NAI)</a:t>
            </a:r>
            <a:r>
              <a:rPr lang="zh-CN" altLang="en-US" dirty="0">
                <a:latin typeface="宋体" panose="02010600030101010101" pitchFamily="2" charset="-122"/>
                <a:ea typeface="宋体" panose="02010600030101010101" pitchFamily="2" charset="-122"/>
                <a:cs typeface="+mn-ea"/>
                <a:sym typeface="Arial" panose="020B0604020202020204" pitchFamily="34" charset="0"/>
              </a:rPr>
              <a:t>。</a:t>
            </a:r>
            <a:r>
              <a:rPr lang="en-US" altLang="zh-CN" dirty="0">
                <a:latin typeface="宋体" panose="02010600030101010101" pitchFamily="2" charset="-122"/>
                <a:ea typeface="宋体" panose="02010600030101010101" pitchFamily="2" charset="-122"/>
                <a:cs typeface="+mn-ea"/>
                <a:sym typeface="Arial" panose="020B0604020202020204" pitchFamily="34" charset="0"/>
              </a:rPr>
              <a:t>2010</a:t>
            </a:r>
            <a:r>
              <a:rPr lang="zh-CN" altLang="en-US" dirty="0">
                <a:latin typeface="宋体" panose="02010600030101010101" pitchFamily="2" charset="-122"/>
                <a:ea typeface="宋体" panose="02010600030101010101" pitchFamily="2" charset="-122"/>
                <a:cs typeface="+mn-ea"/>
                <a:sym typeface="Arial" panose="020B0604020202020204" pitchFamily="34" charset="0"/>
              </a:rPr>
              <a:t>年，美国</a:t>
            </a:r>
            <a:r>
              <a:rPr lang="en-US" altLang="zh-CN" dirty="0">
                <a:latin typeface="宋体" panose="02010600030101010101" pitchFamily="2" charset="-122"/>
                <a:ea typeface="宋体" panose="02010600030101010101" pitchFamily="2" charset="-122"/>
                <a:cs typeface="+mn-ea"/>
                <a:sym typeface="Arial" panose="020B0604020202020204" pitchFamily="34" charset="0"/>
              </a:rPr>
              <a:t>X-37B</a:t>
            </a:r>
            <a:r>
              <a:rPr lang="zh-CN" altLang="en-US" dirty="0">
                <a:latin typeface="宋体" panose="02010600030101010101" pitchFamily="2" charset="-122"/>
                <a:ea typeface="宋体" panose="02010600030101010101" pitchFamily="2" charset="-122"/>
                <a:cs typeface="+mn-ea"/>
                <a:sym typeface="Arial" panose="020B0604020202020204" pitchFamily="34" charset="0"/>
              </a:rPr>
              <a:t>轨道试验飞行器成功发射。</a:t>
            </a:r>
            <a:r>
              <a:rPr lang="zh-CN" altLang="en-US" dirty="0">
                <a:latin typeface="宋体" panose="02010600030101010101" pitchFamily="2" charset="-122"/>
                <a:ea typeface="宋体" panose="02010600030101010101" pitchFamily="2" charset="-122"/>
                <a:cs typeface="+mn-ea"/>
              </a:rPr>
              <a:t>目前，俄罗斯的多用途空天系统计划、英国的云霄塔空天飞机项目、欧空局的空天飞机项目等正在如火如荼地开展，</a:t>
            </a:r>
            <a:endParaRPr dirty="0">
              <a:latin typeface="宋体" panose="02010600030101010101" pitchFamily="2" charset="-122"/>
              <a:ea typeface="宋体" panose="02010600030101010101" pitchFamily="2" charset="-122"/>
              <a:cs typeface="+mn-ea"/>
              <a:sym typeface="Arial" panose="020B0604020202020204" pitchFamily="34" charset="0"/>
            </a:endParaRPr>
          </a:p>
        </p:txBody>
      </p:sp>
      <p:sp>
        <p:nvSpPr>
          <p:cNvPr id="99" name="Shape 1452">
            <a:extLst>
              <a:ext uri="{FF2B5EF4-FFF2-40B4-BE49-F238E27FC236}">
                <a16:creationId xmlns:a16="http://schemas.microsoft.com/office/drawing/2014/main" id="{3AF93373-8FE0-4C77-8A67-4134F465F810}"/>
              </a:ext>
            </a:extLst>
          </p:cNvPr>
          <p:cNvSpPr/>
          <p:nvPr/>
        </p:nvSpPr>
        <p:spPr>
          <a:xfrm>
            <a:off x="4259363" y="4847836"/>
            <a:ext cx="4348746" cy="1430107"/>
          </a:xfrm>
          <a:prstGeom prst="roundRect">
            <a:avLst>
              <a:gd name="adj" fmla="val 6924"/>
            </a:avLst>
          </a:prstGeom>
          <a:ln w="12700">
            <a:solidFill>
              <a:srgbClr val="A6AAA9"/>
            </a:solidFill>
            <a:miter lim="400000"/>
          </a:ln>
        </p:spPr>
        <p:txBody>
          <a:bodyPr lIns="14285" tIns="14285" rIns="14285" bIns="14285" anchor="ctr"/>
          <a:lstStyle>
            <a:defPPr>
              <a:defRPr lang="zh-CN"/>
            </a:defPPr>
            <a:lvl1pPr marL="0" algn="l" defTabSz="914282" rtl="0" eaLnBrk="1" latinLnBrk="0" hangingPunct="1">
              <a:defRPr sz="1800" kern="1200">
                <a:solidFill>
                  <a:schemeClr val="tx1"/>
                </a:solidFill>
                <a:latin typeface="+mn-lt"/>
                <a:ea typeface="+mn-ea"/>
                <a:cs typeface="+mn-cs"/>
              </a:defRPr>
            </a:lvl1pPr>
            <a:lvl2pPr marL="457140" algn="l" defTabSz="914282" rtl="0" eaLnBrk="1" latinLnBrk="0" hangingPunct="1">
              <a:defRPr sz="1800" kern="1200">
                <a:solidFill>
                  <a:schemeClr val="tx1"/>
                </a:solidFill>
                <a:latin typeface="+mn-lt"/>
                <a:ea typeface="+mn-ea"/>
                <a:cs typeface="+mn-cs"/>
              </a:defRPr>
            </a:lvl2pPr>
            <a:lvl3pPr marL="914282" algn="l" defTabSz="914282" rtl="0" eaLnBrk="1" latinLnBrk="0" hangingPunct="1">
              <a:defRPr sz="1800" kern="1200">
                <a:solidFill>
                  <a:schemeClr val="tx1"/>
                </a:solidFill>
                <a:latin typeface="+mn-lt"/>
                <a:ea typeface="+mn-ea"/>
                <a:cs typeface="+mn-cs"/>
              </a:defRPr>
            </a:lvl3pPr>
            <a:lvl4pPr marL="1371422" algn="l" defTabSz="914282" rtl="0" eaLnBrk="1" latinLnBrk="0" hangingPunct="1">
              <a:defRPr sz="1800" kern="1200">
                <a:solidFill>
                  <a:schemeClr val="tx1"/>
                </a:solidFill>
                <a:latin typeface="+mn-lt"/>
                <a:ea typeface="+mn-ea"/>
                <a:cs typeface="+mn-cs"/>
              </a:defRPr>
            </a:lvl4pPr>
            <a:lvl5pPr marL="1828563" algn="l" defTabSz="914282" rtl="0" eaLnBrk="1" latinLnBrk="0" hangingPunct="1">
              <a:defRPr sz="1800" kern="1200">
                <a:solidFill>
                  <a:schemeClr val="tx1"/>
                </a:solidFill>
                <a:latin typeface="+mn-lt"/>
                <a:ea typeface="+mn-ea"/>
                <a:cs typeface="+mn-cs"/>
              </a:defRPr>
            </a:lvl5pPr>
            <a:lvl6pPr marL="2285704" algn="l" defTabSz="914282" rtl="0" eaLnBrk="1" latinLnBrk="0" hangingPunct="1">
              <a:defRPr sz="1800" kern="1200">
                <a:solidFill>
                  <a:schemeClr val="tx1"/>
                </a:solidFill>
                <a:latin typeface="+mn-lt"/>
                <a:ea typeface="+mn-ea"/>
                <a:cs typeface="+mn-cs"/>
              </a:defRPr>
            </a:lvl6pPr>
            <a:lvl7pPr marL="2742845" algn="l" defTabSz="914282" rtl="0" eaLnBrk="1" latinLnBrk="0" hangingPunct="1">
              <a:defRPr sz="1800" kern="1200">
                <a:solidFill>
                  <a:schemeClr val="tx1"/>
                </a:solidFill>
                <a:latin typeface="+mn-lt"/>
                <a:ea typeface="+mn-ea"/>
                <a:cs typeface="+mn-cs"/>
              </a:defRPr>
            </a:lvl7pPr>
            <a:lvl8pPr marL="3199985" algn="l" defTabSz="914282" rtl="0" eaLnBrk="1" latinLnBrk="0" hangingPunct="1">
              <a:defRPr sz="1800" kern="1200">
                <a:solidFill>
                  <a:schemeClr val="tx1"/>
                </a:solidFill>
                <a:latin typeface="+mn-lt"/>
                <a:ea typeface="+mn-ea"/>
                <a:cs typeface="+mn-cs"/>
              </a:defRPr>
            </a:lvl8pPr>
            <a:lvl9pPr marL="3657126" algn="l" defTabSz="914282" rtl="0" eaLnBrk="1" latinLnBrk="0" hangingPunct="1">
              <a:defRPr sz="1800" kern="1200">
                <a:solidFill>
                  <a:schemeClr val="tx1"/>
                </a:solidFill>
                <a:latin typeface="+mn-lt"/>
                <a:ea typeface="+mn-ea"/>
                <a:cs typeface="+mn-cs"/>
              </a:defRPr>
            </a:lvl9pPr>
          </a:lstStyle>
          <a:p>
            <a:pPr lvl="0">
              <a:lnSpc>
                <a:spcPct val="120000"/>
              </a:lnSpc>
            </a:pPr>
            <a:r>
              <a:rPr lang="zh-CN" altLang="en-US" dirty="0">
                <a:latin typeface="宋体" panose="02010600030101010101" pitchFamily="2" charset="-122"/>
                <a:ea typeface="宋体" panose="02010600030101010101" pitchFamily="2" charset="-122"/>
                <a:cs typeface="+mn-ea"/>
                <a:sym typeface="Arial" panose="020B0604020202020204" pitchFamily="34" charset="0"/>
              </a:rPr>
              <a:t>我国航天专家提出了下一代可重复使用的两级入轨的</a:t>
            </a:r>
            <a:r>
              <a:rPr lang="zh-CN" altLang="en-US" dirty="0">
                <a:latin typeface="宋体" panose="02010600030101010101" pitchFamily="2" charset="-122"/>
                <a:ea typeface="宋体" panose="02010600030101010101" pitchFamily="2" charset="-122"/>
              </a:rPr>
              <a:t>天地往返运输系统</a:t>
            </a:r>
            <a:r>
              <a:rPr lang="zh-CN" altLang="en-US" dirty="0">
                <a:latin typeface="宋体" panose="02010600030101010101" pitchFamily="2" charset="-122"/>
                <a:ea typeface="宋体" panose="02010600030101010101" pitchFamily="2" charset="-122"/>
                <a:cs typeface="+mn-ea"/>
                <a:sym typeface="Arial" panose="020B0604020202020204" pitchFamily="34" charset="0"/>
              </a:rPr>
              <a:t>“腾云工程”。</a:t>
            </a:r>
            <a:r>
              <a:rPr lang="en-US" altLang="zh-CN" dirty="0">
                <a:latin typeface="宋体" panose="02010600030101010101" pitchFamily="2" charset="-122"/>
                <a:ea typeface="宋体" panose="02010600030101010101" pitchFamily="2" charset="-122"/>
                <a:cs typeface="+mn-ea"/>
                <a:sym typeface="Arial" panose="020B0604020202020204" pitchFamily="34" charset="0"/>
              </a:rPr>
              <a:t>2021</a:t>
            </a:r>
            <a:r>
              <a:rPr lang="zh-CN" altLang="en-US" dirty="0">
                <a:latin typeface="宋体" panose="02010600030101010101" pitchFamily="2" charset="-122"/>
                <a:ea typeface="宋体" panose="02010600030101010101" pitchFamily="2" charset="-122"/>
                <a:cs typeface="+mn-ea"/>
                <a:sym typeface="Arial" panose="020B0604020202020204" pitchFamily="34" charset="0"/>
              </a:rPr>
              <a:t>年，我国亚轨道重复使用运载器飞行演示验证项目首飞成功。</a:t>
            </a:r>
            <a:endParaRPr dirty="0">
              <a:latin typeface="宋体" panose="02010600030101010101" pitchFamily="2" charset="-122"/>
              <a:ea typeface="宋体" panose="02010600030101010101" pitchFamily="2" charset="-122"/>
              <a:cs typeface="+mn-ea"/>
              <a:sym typeface="Arial" panose="020B0604020202020204" pitchFamily="34" charset="0"/>
            </a:endParaRPr>
          </a:p>
        </p:txBody>
      </p:sp>
      <p:pic>
        <p:nvPicPr>
          <p:cNvPr id="101" name="图片 100">
            <a:extLst>
              <a:ext uri="{FF2B5EF4-FFF2-40B4-BE49-F238E27FC236}">
                <a16:creationId xmlns:a16="http://schemas.microsoft.com/office/drawing/2014/main" id="{57FA4E81-967F-41E2-A298-2C68775FA2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70032" y="4406144"/>
            <a:ext cx="3032516" cy="1430107"/>
          </a:xfrm>
          <a:prstGeom prst="rect">
            <a:avLst/>
          </a:prstGeom>
        </p:spPr>
      </p:pic>
      <p:sp>
        <p:nvSpPr>
          <p:cNvPr id="103" name="文本框 102">
            <a:extLst>
              <a:ext uri="{FF2B5EF4-FFF2-40B4-BE49-F238E27FC236}">
                <a16:creationId xmlns:a16="http://schemas.microsoft.com/office/drawing/2014/main" id="{B20A81DF-139A-4C6E-BD72-6C895F49DF41}"/>
              </a:ext>
            </a:extLst>
          </p:cNvPr>
          <p:cNvSpPr txBox="1"/>
          <p:nvPr/>
        </p:nvSpPr>
        <p:spPr>
          <a:xfrm>
            <a:off x="9245601" y="5891409"/>
            <a:ext cx="1881378" cy="369332"/>
          </a:xfrm>
          <a:prstGeom prst="rect">
            <a:avLst/>
          </a:prstGeom>
          <a:noFill/>
        </p:spPr>
        <p:txBody>
          <a:bodyPr wrap="square" rtlCol="0">
            <a:spAutoFit/>
          </a:bodyPr>
          <a:lstStyle/>
          <a:p>
            <a:r>
              <a:rPr lang="zh-CN" altLang="en-US" dirty="0"/>
              <a:t>腾云工程模型</a:t>
            </a:r>
          </a:p>
        </p:txBody>
      </p:sp>
      <p:pic>
        <p:nvPicPr>
          <p:cNvPr id="105" name="图片 104">
            <a:extLst>
              <a:ext uri="{FF2B5EF4-FFF2-40B4-BE49-F238E27FC236}">
                <a16:creationId xmlns:a16="http://schemas.microsoft.com/office/drawing/2014/main" id="{1E3C4BB1-DDA5-4125-96FD-98E252D428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95093" y="725404"/>
            <a:ext cx="1763588" cy="2803763"/>
          </a:xfrm>
          <a:prstGeom prst="rect">
            <a:avLst/>
          </a:prstGeom>
        </p:spPr>
      </p:pic>
      <p:sp>
        <p:nvSpPr>
          <p:cNvPr id="106" name="文本框 105">
            <a:extLst>
              <a:ext uri="{FF2B5EF4-FFF2-40B4-BE49-F238E27FC236}">
                <a16:creationId xmlns:a16="http://schemas.microsoft.com/office/drawing/2014/main" id="{FDABC6BE-6041-4083-B50B-066839919EEA}"/>
              </a:ext>
            </a:extLst>
          </p:cNvPr>
          <p:cNvSpPr txBox="1"/>
          <p:nvPr/>
        </p:nvSpPr>
        <p:spPr>
          <a:xfrm>
            <a:off x="10263415" y="3569539"/>
            <a:ext cx="1340693" cy="369332"/>
          </a:xfrm>
          <a:prstGeom prst="rect">
            <a:avLst/>
          </a:prstGeom>
          <a:noFill/>
        </p:spPr>
        <p:txBody>
          <a:bodyPr wrap="square" rtlCol="0">
            <a:spAutoFit/>
          </a:bodyPr>
          <a:lstStyle/>
          <a:p>
            <a:r>
              <a:rPr lang="zh-CN" altLang="en-US" dirty="0"/>
              <a:t>美国</a:t>
            </a:r>
            <a:r>
              <a:rPr lang="en-US" altLang="zh-CN" dirty="0"/>
              <a:t>X-37B</a:t>
            </a:r>
            <a:endParaRPr lang="zh-CN" altLang="en-US" dirty="0"/>
          </a:p>
        </p:txBody>
      </p:sp>
    </p:spTree>
    <p:extLst>
      <p:ext uri="{BB962C8B-B14F-4D97-AF65-F5344CB8AC3E}">
        <p14:creationId xmlns:p14="http://schemas.microsoft.com/office/powerpoint/2010/main" val="5710559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06F2B7FD-256C-4115-8E70-42FD45155FC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536926" y="70350"/>
            <a:ext cx="6541314" cy="6402450"/>
          </a:xfrm>
          <a:prstGeom prst="rect">
            <a:avLst/>
          </a:prstGeom>
        </p:spPr>
      </p:pic>
      <p:grpSp>
        <p:nvGrpSpPr>
          <p:cNvPr id="8" name="组合 7">
            <a:extLst>
              <a:ext uri="{FF2B5EF4-FFF2-40B4-BE49-F238E27FC236}">
                <a16:creationId xmlns:a16="http://schemas.microsoft.com/office/drawing/2014/main" id="{4DFCFB74-7AD6-422B-9423-6F941E8690F8}"/>
              </a:ext>
            </a:extLst>
          </p:cNvPr>
          <p:cNvGrpSpPr/>
          <p:nvPr/>
        </p:nvGrpSpPr>
        <p:grpSpPr>
          <a:xfrm>
            <a:off x="650719" y="2646914"/>
            <a:ext cx="10390908" cy="1351879"/>
            <a:chOff x="1225147" y="3094165"/>
            <a:chExt cx="10390908" cy="1056566"/>
          </a:xfrm>
        </p:grpSpPr>
        <p:sp>
          <p:nvSpPr>
            <p:cNvPr id="9" name="文本框 8">
              <a:extLst>
                <a:ext uri="{FF2B5EF4-FFF2-40B4-BE49-F238E27FC236}">
                  <a16:creationId xmlns:a16="http://schemas.microsoft.com/office/drawing/2014/main" id="{A424C4BA-B24F-437D-BB9E-4FDAA7673179}"/>
                </a:ext>
              </a:extLst>
            </p:cNvPr>
            <p:cNvSpPr txBox="1"/>
            <p:nvPr/>
          </p:nvSpPr>
          <p:spPr>
            <a:xfrm>
              <a:off x="1225147" y="3244265"/>
              <a:ext cx="10390908" cy="601359"/>
            </a:xfrm>
            <a:prstGeom prst="rect">
              <a:avLst/>
            </a:prstGeom>
            <a:noFill/>
          </p:spPr>
          <p:txBody>
            <a:bodyPr wrap="square" rtlCol="0">
              <a:spAutoFit/>
              <a:scene3d>
                <a:camera prst="orthographicFront"/>
                <a:lightRig rig="threePt" dir="t"/>
              </a:scene3d>
              <a:sp3d contourW="12700"/>
            </a:bodyPr>
            <a:lstStyle/>
            <a:p>
              <a:pPr algn="ctr">
                <a:defRPr/>
              </a:pPr>
              <a:r>
                <a:rPr lang="zh-CN" altLang="en-US" sz="4400" b="1" dirty="0">
                  <a:solidFill>
                    <a:schemeClr val="tx2">
                      <a:lumMod val="75000"/>
                      <a:lumOff val="25000"/>
                    </a:schemeClr>
                  </a:solidFill>
                  <a:latin typeface="微软雅黑"/>
                  <a:cs typeface="+mn-ea"/>
                  <a:sym typeface="+mn-lt"/>
                </a:rPr>
                <a:t>研究思路与方法</a:t>
              </a:r>
            </a:p>
          </p:txBody>
        </p:sp>
        <p:grpSp>
          <p:nvGrpSpPr>
            <p:cNvPr id="10" name="组合 9">
              <a:extLst>
                <a:ext uri="{FF2B5EF4-FFF2-40B4-BE49-F238E27FC236}">
                  <a16:creationId xmlns:a16="http://schemas.microsoft.com/office/drawing/2014/main" id="{73251FCB-8F1E-4448-B379-E7FE53262D3A}"/>
                </a:ext>
              </a:extLst>
            </p:cNvPr>
            <p:cNvGrpSpPr/>
            <p:nvPr/>
          </p:nvGrpSpPr>
          <p:grpSpPr>
            <a:xfrm>
              <a:off x="1225147" y="3094165"/>
              <a:ext cx="10390908" cy="1056566"/>
              <a:chOff x="1843670" y="2436636"/>
              <a:chExt cx="5611206" cy="1172474"/>
            </a:xfrm>
          </p:grpSpPr>
          <p:cxnSp>
            <p:nvCxnSpPr>
              <p:cNvPr id="11" name="直接连接符 10">
                <a:extLst>
                  <a:ext uri="{FF2B5EF4-FFF2-40B4-BE49-F238E27FC236}">
                    <a16:creationId xmlns:a16="http://schemas.microsoft.com/office/drawing/2014/main" id="{07AECA9C-6CF9-440E-90D6-B12FA3D1505F}"/>
                  </a:ext>
                </a:extLst>
              </p:cNvPr>
              <p:cNvCxnSpPr/>
              <p:nvPr/>
            </p:nvCxnSpPr>
            <p:spPr>
              <a:xfrm>
                <a:off x="1843670" y="2436636"/>
                <a:ext cx="5569528" cy="0"/>
              </a:xfrm>
              <a:prstGeom prst="line">
                <a:avLst/>
              </a:prstGeom>
              <a:noFill/>
              <a:ln w="12700" cap="flat" cmpd="sng" algn="ctr">
                <a:solidFill>
                  <a:srgbClr val="304371"/>
                </a:solidFill>
                <a:prstDash val="solid"/>
                <a:miter lim="800000"/>
              </a:ln>
              <a:effectLst/>
            </p:spPr>
          </p:cxnSp>
          <p:cxnSp>
            <p:nvCxnSpPr>
              <p:cNvPr id="12" name="直接连接符 11">
                <a:extLst>
                  <a:ext uri="{FF2B5EF4-FFF2-40B4-BE49-F238E27FC236}">
                    <a16:creationId xmlns:a16="http://schemas.microsoft.com/office/drawing/2014/main" id="{60CC971D-AD9F-44AF-A5A2-57B8661EECA5}"/>
                  </a:ext>
                </a:extLst>
              </p:cNvPr>
              <p:cNvCxnSpPr/>
              <p:nvPr/>
            </p:nvCxnSpPr>
            <p:spPr>
              <a:xfrm>
                <a:off x="1885348" y="3609110"/>
                <a:ext cx="5569528" cy="0"/>
              </a:xfrm>
              <a:prstGeom prst="line">
                <a:avLst/>
              </a:prstGeom>
              <a:noFill/>
              <a:ln w="12700" cap="flat" cmpd="sng" algn="ctr">
                <a:solidFill>
                  <a:srgbClr val="304371"/>
                </a:solidFill>
                <a:prstDash val="solid"/>
                <a:miter lim="800000"/>
              </a:ln>
              <a:effectLst/>
            </p:spPr>
          </p:cxnSp>
        </p:grpSp>
      </p:grpSp>
      <p:sp>
        <p:nvSpPr>
          <p:cNvPr id="13" name="文本框 12">
            <a:extLst>
              <a:ext uri="{FF2B5EF4-FFF2-40B4-BE49-F238E27FC236}">
                <a16:creationId xmlns:a16="http://schemas.microsoft.com/office/drawing/2014/main" id="{4BF62025-1A21-4AE2-B228-1D2357A7AB92}"/>
              </a:ext>
            </a:extLst>
          </p:cNvPr>
          <p:cNvSpPr txBox="1"/>
          <p:nvPr/>
        </p:nvSpPr>
        <p:spPr>
          <a:xfrm>
            <a:off x="3286232" y="3559384"/>
            <a:ext cx="5197059" cy="369332"/>
          </a:xfrm>
          <a:prstGeom prst="rect">
            <a:avLst/>
          </a:prstGeom>
          <a:noFill/>
        </p:spPr>
        <p:txBody>
          <a:bodyPr wrap="square" rtlCol="0">
            <a:spAutoFit/>
          </a:bodyPr>
          <a:lstStyle/>
          <a:p>
            <a:pPr algn="ctr"/>
            <a:r>
              <a:rPr lang="en-US" altLang="zh-CN" dirty="0"/>
              <a:t>Research ideas and methods</a:t>
            </a:r>
            <a:endParaRPr lang="zh-CN" altLang="en-US" dirty="0">
              <a:solidFill>
                <a:schemeClr val="tx2">
                  <a:lumMod val="75000"/>
                  <a:lumOff val="25000"/>
                </a:schemeClr>
              </a:solidFill>
            </a:endParaRPr>
          </a:p>
        </p:txBody>
      </p:sp>
      <p:sp>
        <p:nvSpPr>
          <p:cNvPr id="15" name="矩形: 圆角 14">
            <a:extLst>
              <a:ext uri="{FF2B5EF4-FFF2-40B4-BE49-F238E27FC236}">
                <a16:creationId xmlns:a16="http://schemas.microsoft.com/office/drawing/2014/main" id="{3D6BBAA2-1ED8-4FB5-8BE4-E59802204E57}"/>
              </a:ext>
            </a:extLst>
          </p:cNvPr>
          <p:cNvSpPr/>
          <p:nvPr/>
        </p:nvSpPr>
        <p:spPr>
          <a:xfrm>
            <a:off x="5191221" y="4319103"/>
            <a:ext cx="1387083" cy="304884"/>
          </a:xfrm>
          <a:prstGeom prst="roundRect">
            <a:avLst>
              <a:gd name="adj" fmla="val 50000"/>
            </a:avLst>
          </a:prstGeom>
          <a:solidFill>
            <a:srgbClr val="304371"/>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prstClr val="white"/>
                </a:solidFill>
                <a:effectLst/>
                <a:uLnTx/>
                <a:uFillTx/>
                <a:latin typeface="Calibri Light"/>
                <a:ea typeface="微软雅黑 Light"/>
                <a:cs typeface="+mn-cs"/>
              </a:rPr>
              <a:t>第二部分</a:t>
            </a:r>
          </a:p>
        </p:txBody>
      </p:sp>
      <p:grpSp>
        <p:nvGrpSpPr>
          <p:cNvPr id="3" name="组合 2">
            <a:extLst>
              <a:ext uri="{FF2B5EF4-FFF2-40B4-BE49-F238E27FC236}">
                <a16:creationId xmlns:a16="http://schemas.microsoft.com/office/drawing/2014/main" id="{35380D47-2415-42AC-89BE-767C3B612FFE}"/>
              </a:ext>
            </a:extLst>
          </p:cNvPr>
          <p:cNvGrpSpPr/>
          <p:nvPr/>
        </p:nvGrpSpPr>
        <p:grpSpPr>
          <a:xfrm>
            <a:off x="5006820" y="956031"/>
            <a:ext cx="1375508" cy="1300497"/>
            <a:chOff x="1178641" y="1220976"/>
            <a:chExt cx="585503" cy="560327"/>
          </a:xfrm>
          <a:solidFill>
            <a:schemeClr val="tx2">
              <a:lumMod val="75000"/>
              <a:lumOff val="25000"/>
            </a:schemeClr>
          </a:solidFill>
        </p:grpSpPr>
        <p:sp>
          <p:nvSpPr>
            <p:cNvPr id="26" name="圆角矩形 10">
              <a:extLst>
                <a:ext uri="{FF2B5EF4-FFF2-40B4-BE49-F238E27FC236}">
                  <a16:creationId xmlns:a16="http://schemas.microsoft.com/office/drawing/2014/main" id="{57E3CA63-3383-442F-9BE3-FDDA00BD2217}"/>
                </a:ext>
              </a:extLst>
            </p:cNvPr>
            <p:cNvSpPr>
              <a:spLocks noChangeArrowheads="1"/>
            </p:cNvSpPr>
            <p:nvPr/>
          </p:nvSpPr>
          <p:spPr bwMode="auto">
            <a:xfrm>
              <a:off x="1178641" y="1220976"/>
              <a:ext cx="585503" cy="560327"/>
            </a:xfrm>
            <a:prstGeom prst="roundRect">
              <a:avLst>
                <a:gd name="adj" fmla="val 16667"/>
              </a:avLst>
            </a:prstGeom>
            <a:grpFill/>
            <a:ln>
              <a:noFill/>
            </a:ln>
            <a:extLst>
              <a:ext uri="{91240B29-F687-4F45-9708-019B960494DF}">
                <a14:hiddenLine xmlns:a14="http://schemas.microsoft.com/office/drawing/2010/main" w="9525" algn="ctr">
                  <a:solidFill>
                    <a:srgbClr val="000000"/>
                  </a:solidFill>
                  <a:round/>
                  <a:headEnd/>
                  <a:tailEnd/>
                </a14:hiddenLine>
              </a:ext>
            </a:extLst>
          </p:spPr>
          <p:txBody>
            <a:bodyPr/>
            <a:lstStyle>
              <a:lvl1pPr>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accent1"/>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fontAlgn="base">
                <a:lnSpc>
                  <a:spcPct val="120000"/>
                </a:lnSpc>
                <a:spcBef>
                  <a:spcPct val="0"/>
                </a:spcBef>
                <a:spcAft>
                  <a:spcPct val="0"/>
                </a:spcAft>
                <a:buFontTx/>
                <a:buNone/>
              </a:pPr>
              <a:endParaRPr lang="zh-CN" altLang="en-US" sz="1800" dirty="0">
                <a:solidFill>
                  <a:srgbClr val="313D51"/>
                </a:solidFill>
                <a:latin typeface="+mn-lt"/>
                <a:ea typeface="+mn-ea"/>
                <a:cs typeface="+mn-ea"/>
                <a:sym typeface="+mn-lt"/>
              </a:endParaRPr>
            </a:p>
          </p:txBody>
        </p:sp>
        <p:sp>
          <p:nvSpPr>
            <p:cNvPr id="27" name="Freeform 27">
              <a:extLst>
                <a:ext uri="{FF2B5EF4-FFF2-40B4-BE49-F238E27FC236}">
                  <a16:creationId xmlns:a16="http://schemas.microsoft.com/office/drawing/2014/main" id="{54582A42-5A0B-40E7-B723-27CCA7E55995}"/>
                </a:ext>
              </a:extLst>
            </p:cNvPr>
            <p:cNvSpPr>
              <a:spLocks noEditPoints="1"/>
            </p:cNvSpPr>
            <p:nvPr/>
          </p:nvSpPr>
          <p:spPr bwMode="auto">
            <a:xfrm>
              <a:off x="1307503" y="1345231"/>
              <a:ext cx="312249" cy="334972"/>
            </a:xfrm>
            <a:custGeom>
              <a:avLst/>
              <a:gdLst>
                <a:gd name="T0" fmla="*/ 2147483646 w 812"/>
                <a:gd name="T1" fmla="*/ 0 h 858"/>
                <a:gd name="T2" fmla="*/ 2147483646 w 812"/>
                <a:gd name="T3" fmla="*/ 2147483646 h 858"/>
                <a:gd name="T4" fmla="*/ 2147483646 w 812"/>
                <a:gd name="T5" fmla="*/ 2147483646 h 858"/>
                <a:gd name="T6" fmla="*/ 2147483646 w 812"/>
                <a:gd name="T7" fmla="*/ 2147483646 h 858"/>
                <a:gd name="T8" fmla="*/ 2147483646 w 812"/>
                <a:gd name="T9" fmla="*/ 2147483646 h 858"/>
                <a:gd name="T10" fmla="*/ 2147483646 w 812"/>
                <a:gd name="T11" fmla="*/ 2147483646 h 858"/>
                <a:gd name="T12" fmla="*/ 2147483646 w 812"/>
                <a:gd name="T13" fmla="*/ 2147483646 h 858"/>
                <a:gd name="T14" fmla="*/ 2147483646 w 812"/>
                <a:gd name="T15" fmla="*/ 2147483646 h 858"/>
                <a:gd name="T16" fmla="*/ 0 w 812"/>
                <a:gd name="T17" fmla="*/ 2147483646 h 858"/>
                <a:gd name="T18" fmla="*/ 2147483646 w 812"/>
                <a:gd name="T19" fmla="*/ 2147483646 h 858"/>
                <a:gd name="T20" fmla="*/ 2147483646 w 812"/>
                <a:gd name="T21" fmla="*/ 2147483646 h 858"/>
                <a:gd name="T22" fmla="*/ 2147483646 w 812"/>
                <a:gd name="T23" fmla="*/ 2147483646 h 858"/>
                <a:gd name="T24" fmla="*/ 2147483646 w 812"/>
                <a:gd name="T25" fmla="*/ 2147483646 h 858"/>
                <a:gd name="T26" fmla="*/ 2147483646 w 812"/>
                <a:gd name="T27" fmla="*/ 2147483646 h 858"/>
                <a:gd name="T28" fmla="*/ 2147483646 w 812"/>
                <a:gd name="T29" fmla="*/ 2147483646 h 858"/>
                <a:gd name="T30" fmla="*/ 2147483646 w 812"/>
                <a:gd name="T31" fmla="*/ 2147483646 h 858"/>
                <a:gd name="T32" fmla="*/ 2147483646 w 812"/>
                <a:gd name="T33" fmla="*/ 2147483646 h 858"/>
                <a:gd name="T34" fmla="*/ 2147483646 w 812"/>
                <a:gd name="T35" fmla="*/ 2147483646 h 858"/>
                <a:gd name="T36" fmla="*/ 2147483646 w 812"/>
                <a:gd name="T37" fmla="*/ 2147483646 h 858"/>
                <a:gd name="T38" fmla="*/ 2147483646 w 812"/>
                <a:gd name="T39" fmla="*/ 2147483646 h 858"/>
                <a:gd name="T40" fmla="*/ 2147483646 w 812"/>
                <a:gd name="T41" fmla="*/ 2147483646 h 858"/>
                <a:gd name="T42" fmla="*/ 2147483646 w 812"/>
                <a:gd name="T43" fmla="*/ 2147483646 h 858"/>
                <a:gd name="T44" fmla="*/ 2147483646 w 812"/>
                <a:gd name="T45" fmla="*/ 2147483646 h 858"/>
                <a:gd name="T46" fmla="*/ 2147483646 w 812"/>
                <a:gd name="T47" fmla="*/ 2147483646 h 858"/>
                <a:gd name="T48" fmla="*/ 2147483646 w 812"/>
                <a:gd name="T49" fmla="*/ 2147483646 h 858"/>
                <a:gd name="T50" fmla="*/ 2147483646 w 812"/>
                <a:gd name="T51" fmla="*/ 2147483646 h 858"/>
                <a:gd name="T52" fmla="*/ 2147483646 w 812"/>
                <a:gd name="T53" fmla="*/ 2147483646 h 858"/>
                <a:gd name="T54" fmla="*/ 2147483646 w 812"/>
                <a:gd name="T55" fmla="*/ 2147483646 h 858"/>
                <a:gd name="T56" fmla="*/ 2147483646 w 812"/>
                <a:gd name="T57" fmla="*/ 2147483646 h 858"/>
                <a:gd name="T58" fmla="*/ 2147483646 w 812"/>
                <a:gd name="T59" fmla="*/ 2147483646 h 858"/>
                <a:gd name="T60" fmla="*/ 2147483646 w 812"/>
                <a:gd name="T61" fmla="*/ 2147483646 h 858"/>
                <a:gd name="T62" fmla="*/ 2147483646 w 812"/>
                <a:gd name="T63" fmla="*/ 2147483646 h 858"/>
                <a:gd name="T64" fmla="*/ 2147483646 w 812"/>
                <a:gd name="T65" fmla="*/ 2147483646 h 858"/>
                <a:gd name="T66" fmla="*/ 2147483646 w 812"/>
                <a:gd name="T67" fmla="*/ 2147483646 h 858"/>
                <a:gd name="T68" fmla="*/ 2147483646 w 812"/>
                <a:gd name="T69" fmla="*/ 2147483646 h 85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812" h="858">
                  <a:moveTo>
                    <a:pt x="179" y="0"/>
                  </a:moveTo>
                  <a:lnTo>
                    <a:pt x="507" y="0"/>
                  </a:lnTo>
                  <a:cubicBezTo>
                    <a:pt x="569" y="0"/>
                    <a:pt x="620" y="51"/>
                    <a:pt x="620" y="113"/>
                  </a:cubicBezTo>
                  <a:lnTo>
                    <a:pt x="620" y="264"/>
                  </a:lnTo>
                  <a:cubicBezTo>
                    <a:pt x="584" y="292"/>
                    <a:pt x="563" y="318"/>
                    <a:pt x="535" y="356"/>
                  </a:cubicBezTo>
                  <a:lnTo>
                    <a:pt x="535" y="113"/>
                  </a:lnTo>
                  <a:cubicBezTo>
                    <a:pt x="535" y="98"/>
                    <a:pt x="522" y="85"/>
                    <a:pt x="507" y="85"/>
                  </a:cubicBezTo>
                  <a:lnTo>
                    <a:pt x="247" y="85"/>
                  </a:lnTo>
                  <a:lnTo>
                    <a:pt x="247" y="204"/>
                  </a:lnTo>
                  <a:cubicBezTo>
                    <a:pt x="247" y="216"/>
                    <a:pt x="237" y="226"/>
                    <a:pt x="225" y="226"/>
                  </a:cubicBezTo>
                  <a:lnTo>
                    <a:pt x="86" y="226"/>
                  </a:lnTo>
                  <a:lnTo>
                    <a:pt x="86" y="643"/>
                  </a:lnTo>
                  <a:cubicBezTo>
                    <a:pt x="86" y="658"/>
                    <a:pt x="98" y="670"/>
                    <a:pt x="113" y="670"/>
                  </a:cubicBezTo>
                  <a:lnTo>
                    <a:pt x="375" y="670"/>
                  </a:lnTo>
                  <a:cubicBezTo>
                    <a:pt x="366" y="699"/>
                    <a:pt x="358" y="727"/>
                    <a:pt x="353" y="756"/>
                  </a:cubicBezTo>
                  <a:lnTo>
                    <a:pt x="113" y="756"/>
                  </a:lnTo>
                  <a:cubicBezTo>
                    <a:pt x="51" y="756"/>
                    <a:pt x="0" y="705"/>
                    <a:pt x="0" y="643"/>
                  </a:cubicBezTo>
                  <a:lnTo>
                    <a:pt x="0" y="178"/>
                  </a:lnTo>
                  <a:lnTo>
                    <a:pt x="179" y="0"/>
                  </a:lnTo>
                  <a:close/>
                  <a:moveTo>
                    <a:pt x="721" y="277"/>
                  </a:moveTo>
                  <a:cubicBezTo>
                    <a:pt x="733" y="283"/>
                    <a:pt x="740" y="295"/>
                    <a:pt x="743" y="310"/>
                  </a:cubicBezTo>
                  <a:cubicBezTo>
                    <a:pt x="765" y="316"/>
                    <a:pt x="786" y="330"/>
                    <a:pt x="802" y="358"/>
                  </a:cubicBezTo>
                  <a:cubicBezTo>
                    <a:pt x="812" y="382"/>
                    <a:pt x="808" y="417"/>
                    <a:pt x="794" y="442"/>
                  </a:cubicBezTo>
                  <a:cubicBezTo>
                    <a:pt x="770" y="487"/>
                    <a:pt x="736" y="543"/>
                    <a:pt x="707" y="588"/>
                  </a:cubicBezTo>
                  <a:cubicBezTo>
                    <a:pt x="688" y="595"/>
                    <a:pt x="692" y="556"/>
                    <a:pt x="699" y="546"/>
                  </a:cubicBezTo>
                  <a:cubicBezTo>
                    <a:pt x="723" y="510"/>
                    <a:pt x="743" y="477"/>
                    <a:pt x="762" y="413"/>
                  </a:cubicBezTo>
                  <a:cubicBezTo>
                    <a:pt x="766" y="382"/>
                    <a:pt x="752" y="368"/>
                    <a:pt x="743" y="355"/>
                  </a:cubicBezTo>
                  <a:cubicBezTo>
                    <a:pt x="742" y="358"/>
                    <a:pt x="742" y="360"/>
                    <a:pt x="741" y="363"/>
                  </a:cubicBezTo>
                  <a:cubicBezTo>
                    <a:pt x="723" y="355"/>
                    <a:pt x="706" y="346"/>
                    <a:pt x="688" y="337"/>
                  </a:cubicBezTo>
                  <a:cubicBezTo>
                    <a:pt x="670" y="327"/>
                    <a:pt x="653" y="314"/>
                    <a:pt x="636" y="302"/>
                  </a:cubicBezTo>
                  <a:cubicBezTo>
                    <a:pt x="669" y="274"/>
                    <a:pt x="698" y="264"/>
                    <a:pt x="721" y="277"/>
                  </a:cubicBezTo>
                  <a:close/>
                  <a:moveTo>
                    <a:pt x="734" y="395"/>
                  </a:moveTo>
                  <a:cubicBezTo>
                    <a:pt x="719" y="445"/>
                    <a:pt x="690" y="508"/>
                    <a:pt x="649" y="579"/>
                  </a:cubicBezTo>
                  <a:cubicBezTo>
                    <a:pt x="628" y="615"/>
                    <a:pt x="604" y="650"/>
                    <a:pt x="580" y="681"/>
                  </a:cubicBezTo>
                  <a:cubicBezTo>
                    <a:pt x="557" y="670"/>
                    <a:pt x="535" y="658"/>
                    <a:pt x="512" y="646"/>
                  </a:cubicBezTo>
                  <a:cubicBezTo>
                    <a:pt x="488" y="633"/>
                    <a:pt x="465" y="617"/>
                    <a:pt x="442" y="601"/>
                  </a:cubicBezTo>
                  <a:cubicBezTo>
                    <a:pt x="457" y="565"/>
                    <a:pt x="475" y="527"/>
                    <a:pt x="496" y="491"/>
                  </a:cubicBezTo>
                  <a:cubicBezTo>
                    <a:pt x="536" y="420"/>
                    <a:pt x="576" y="363"/>
                    <a:pt x="612" y="325"/>
                  </a:cubicBezTo>
                  <a:cubicBezTo>
                    <a:pt x="631" y="338"/>
                    <a:pt x="650" y="351"/>
                    <a:pt x="671" y="363"/>
                  </a:cubicBezTo>
                  <a:cubicBezTo>
                    <a:pt x="691" y="375"/>
                    <a:pt x="712" y="384"/>
                    <a:pt x="734" y="395"/>
                  </a:cubicBezTo>
                  <a:close/>
                  <a:moveTo>
                    <a:pt x="560" y="707"/>
                  </a:moveTo>
                  <a:cubicBezTo>
                    <a:pt x="486" y="797"/>
                    <a:pt x="410" y="858"/>
                    <a:pt x="392" y="848"/>
                  </a:cubicBezTo>
                  <a:cubicBezTo>
                    <a:pt x="375" y="838"/>
                    <a:pt x="389" y="742"/>
                    <a:pt x="430" y="632"/>
                  </a:cubicBezTo>
                  <a:cubicBezTo>
                    <a:pt x="451" y="645"/>
                    <a:pt x="472" y="659"/>
                    <a:pt x="494" y="672"/>
                  </a:cubicBezTo>
                  <a:cubicBezTo>
                    <a:pt x="516" y="685"/>
                    <a:pt x="538" y="695"/>
                    <a:pt x="560" y="707"/>
                  </a:cubicBezTo>
                  <a:close/>
                  <a:moveTo>
                    <a:pt x="294" y="149"/>
                  </a:moveTo>
                  <a:lnTo>
                    <a:pt x="482" y="149"/>
                  </a:lnTo>
                  <a:lnTo>
                    <a:pt x="482" y="193"/>
                  </a:lnTo>
                  <a:lnTo>
                    <a:pt x="294" y="193"/>
                  </a:lnTo>
                  <a:lnTo>
                    <a:pt x="294" y="149"/>
                  </a:lnTo>
                  <a:close/>
                  <a:moveTo>
                    <a:pt x="148" y="437"/>
                  </a:moveTo>
                  <a:lnTo>
                    <a:pt x="258" y="437"/>
                  </a:lnTo>
                  <a:lnTo>
                    <a:pt x="258" y="480"/>
                  </a:lnTo>
                  <a:lnTo>
                    <a:pt x="148" y="480"/>
                  </a:lnTo>
                  <a:lnTo>
                    <a:pt x="148" y="437"/>
                  </a:lnTo>
                  <a:close/>
                  <a:moveTo>
                    <a:pt x="148" y="337"/>
                  </a:moveTo>
                  <a:lnTo>
                    <a:pt x="482" y="337"/>
                  </a:lnTo>
                  <a:lnTo>
                    <a:pt x="482" y="381"/>
                  </a:lnTo>
                  <a:lnTo>
                    <a:pt x="148" y="381"/>
                  </a:lnTo>
                  <a:lnTo>
                    <a:pt x="148" y="337"/>
                  </a:lnTo>
                  <a:close/>
                  <a:moveTo>
                    <a:pt x="148" y="245"/>
                  </a:moveTo>
                  <a:lnTo>
                    <a:pt x="482" y="245"/>
                  </a:lnTo>
                  <a:lnTo>
                    <a:pt x="482" y="288"/>
                  </a:lnTo>
                  <a:lnTo>
                    <a:pt x="148" y="288"/>
                  </a:lnTo>
                  <a:lnTo>
                    <a:pt x="148" y="245"/>
                  </a:lnTo>
                  <a:close/>
                  <a:moveTo>
                    <a:pt x="111" y="187"/>
                  </a:moveTo>
                  <a:lnTo>
                    <a:pt x="193" y="187"/>
                  </a:lnTo>
                  <a:cubicBezTo>
                    <a:pt x="201" y="187"/>
                    <a:pt x="208" y="181"/>
                    <a:pt x="208" y="173"/>
                  </a:cubicBezTo>
                  <a:lnTo>
                    <a:pt x="208" y="91"/>
                  </a:lnTo>
                  <a:lnTo>
                    <a:pt x="111" y="18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lnSpc>
                  <a:spcPct val="120000"/>
                </a:lnSpc>
                <a:spcBef>
                  <a:spcPct val="0"/>
                </a:spcBef>
                <a:spcAft>
                  <a:spcPct val="0"/>
                </a:spcAft>
              </a:pPr>
              <a:endParaRPr lang="zh-CN" altLang="en-US" dirty="0">
                <a:solidFill>
                  <a:srgbClr val="313D51"/>
                </a:solidFill>
                <a:cs typeface="+mn-ea"/>
                <a:sym typeface="+mn-lt"/>
              </a:endParaRPr>
            </a:p>
          </p:txBody>
        </p:sp>
      </p:grpSp>
    </p:spTree>
    <p:extLst>
      <p:ext uri="{BB962C8B-B14F-4D97-AF65-F5344CB8AC3E}">
        <p14:creationId xmlns:p14="http://schemas.microsoft.com/office/powerpoint/2010/main" val="5098131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26">
            <a:extLst>
              <a:ext uri="{FF2B5EF4-FFF2-40B4-BE49-F238E27FC236}">
                <a16:creationId xmlns:a16="http://schemas.microsoft.com/office/drawing/2014/main" id="{3A72282F-8851-47FA-A9DF-134EB65DFBD1}"/>
              </a:ext>
            </a:extLst>
          </p:cNvPr>
          <p:cNvGrpSpPr>
            <a:grpSpLocks/>
          </p:cNvGrpSpPr>
          <p:nvPr/>
        </p:nvGrpSpPr>
        <p:grpSpPr bwMode="auto">
          <a:xfrm flipH="1">
            <a:off x="1717454" y="732585"/>
            <a:ext cx="780033" cy="415512"/>
            <a:chOff x="0" y="0"/>
            <a:chExt cx="1787532" cy="1257300"/>
          </a:xfrm>
        </p:grpSpPr>
        <p:sp>
          <p:nvSpPr>
            <p:cNvPr id="19" name="矩形 127">
              <a:extLst>
                <a:ext uri="{FF2B5EF4-FFF2-40B4-BE49-F238E27FC236}">
                  <a16:creationId xmlns:a16="http://schemas.microsoft.com/office/drawing/2014/main" id="{B4C99546-0D21-4200-84A3-E46F5F149DA5}"/>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20" name="矩形 128">
              <a:extLst>
                <a:ext uri="{FF2B5EF4-FFF2-40B4-BE49-F238E27FC236}">
                  <a16:creationId xmlns:a16="http://schemas.microsoft.com/office/drawing/2014/main" id="{E3F54770-9E18-4565-83A9-82B2E1714A06}"/>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21" name="矩形 129">
              <a:extLst>
                <a:ext uri="{FF2B5EF4-FFF2-40B4-BE49-F238E27FC236}">
                  <a16:creationId xmlns:a16="http://schemas.microsoft.com/office/drawing/2014/main" id="{2C861B6C-7080-4D34-BEC5-DFD440A03441}"/>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sp>
        <p:nvSpPr>
          <p:cNvPr id="22" name="TextBox 88">
            <a:extLst>
              <a:ext uri="{FF2B5EF4-FFF2-40B4-BE49-F238E27FC236}">
                <a16:creationId xmlns:a16="http://schemas.microsoft.com/office/drawing/2014/main" id="{98A36ED1-1683-41A7-B021-1EDB7FADC416}"/>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整体研究思路</a:t>
            </a:r>
          </a:p>
        </p:txBody>
      </p:sp>
      <p:graphicFrame>
        <p:nvGraphicFramePr>
          <p:cNvPr id="8" name="对象 7">
            <a:extLst>
              <a:ext uri="{FF2B5EF4-FFF2-40B4-BE49-F238E27FC236}">
                <a16:creationId xmlns:a16="http://schemas.microsoft.com/office/drawing/2014/main" id="{5BC47093-2640-478B-BE96-7FC2874E1F63}"/>
              </a:ext>
            </a:extLst>
          </p:cNvPr>
          <p:cNvGraphicFramePr>
            <a:graphicFrameLocks noChangeAspect="1"/>
          </p:cNvGraphicFramePr>
          <p:nvPr>
            <p:extLst>
              <p:ext uri="{D42A27DB-BD31-4B8C-83A1-F6EECF244321}">
                <p14:modId xmlns:p14="http://schemas.microsoft.com/office/powerpoint/2010/main" val="2961322098"/>
              </p:ext>
            </p:extLst>
          </p:nvPr>
        </p:nvGraphicFramePr>
        <p:xfrm>
          <a:off x="2485043" y="1333029"/>
          <a:ext cx="8154273" cy="5028998"/>
        </p:xfrm>
        <a:graphic>
          <a:graphicData uri="http://schemas.openxmlformats.org/presentationml/2006/ole">
            <mc:AlternateContent xmlns:mc="http://schemas.openxmlformats.org/markup-compatibility/2006">
              <mc:Choice xmlns:v="urn:schemas-microsoft-com:vml" Requires="v">
                <p:oleObj spid="_x0000_s4138" name="Visio" r:id="rId4" imgW="9792070" imgH="6039004" progId="Visio.Drawing.15">
                  <p:embed/>
                </p:oleObj>
              </mc:Choice>
              <mc:Fallback>
                <p:oleObj name="Visio" r:id="rId4" imgW="9792070" imgH="6039004" progId="Visio.Drawing.15">
                  <p:embed/>
                  <p:pic>
                    <p:nvPicPr>
                      <p:cNvPr id="0" name=""/>
                      <p:cNvPicPr/>
                      <p:nvPr/>
                    </p:nvPicPr>
                    <p:blipFill>
                      <a:blip r:embed="rId5"/>
                      <a:stretch>
                        <a:fillRect/>
                      </a:stretch>
                    </p:blipFill>
                    <p:spPr>
                      <a:xfrm>
                        <a:off x="2485043" y="1333029"/>
                        <a:ext cx="8154273" cy="5028998"/>
                      </a:xfrm>
                      <a:prstGeom prst="rect">
                        <a:avLst/>
                      </a:prstGeom>
                    </p:spPr>
                  </p:pic>
                </p:oleObj>
              </mc:Fallback>
            </mc:AlternateContent>
          </a:graphicData>
        </a:graphic>
      </p:graphicFrame>
    </p:spTree>
    <p:extLst>
      <p:ext uri="{BB962C8B-B14F-4D97-AF65-F5344CB8AC3E}">
        <p14:creationId xmlns:p14="http://schemas.microsoft.com/office/powerpoint/2010/main" val="2509634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126">
            <a:extLst>
              <a:ext uri="{FF2B5EF4-FFF2-40B4-BE49-F238E27FC236}">
                <a16:creationId xmlns:a16="http://schemas.microsoft.com/office/drawing/2014/main" id="{8EFD50F4-3720-46BA-A7F6-E7D8D0F983EF}"/>
              </a:ext>
            </a:extLst>
          </p:cNvPr>
          <p:cNvGrpSpPr>
            <a:grpSpLocks/>
          </p:cNvGrpSpPr>
          <p:nvPr/>
        </p:nvGrpSpPr>
        <p:grpSpPr bwMode="auto">
          <a:xfrm flipH="1">
            <a:off x="1717454" y="732585"/>
            <a:ext cx="780033" cy="415512"/>
            <a:chOff x="0" y="0"/>
            <a:chExt cx="1787532" cy="1257300"/>
          </a:xfrm>
        </p:grpSpPr>
        <p:sp>
          <p:nvSpPr>
            <p:cNvPr id="29" name="矩形 127">
              <a:extLst>
                <a:ext uri="{FF2B5EF4-FFF2-40B4-BE49-F238E27FC236}">
                  <a16:creationId xmlns:a16="http://schemas.microsoft.com/office/drawing/2014/main" id="{DC067F1F-FF66-4860-A74C-CB7682572393}"/>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30" name="矩形 128">
              <a:extLst>
                <a:ext uri="{FF2B5EF4-FFF2-40B4-BE49-F238E27FC236}">
                  <a16:creationId xmlns:a16="http://schemas.microsoft.com/office/drawing/2014/main" id="{0FF79654-D493-4A19-B06D-C074F80B2423}"/>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31" name="矩形 129">
              <a:extLst>
                <a:ext uri="{FF2B5EF4-FFF2-40B4-BE49-F238E27FC236}">
                  <a16:creationId xmlns:a16="http://schemas.microsoft.com/office/drawing/2014/main" id="{1005DE1B-B4B7-40BC-96DE-F959B70B8814}"/>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sp>
        <p:nvSpPr>
          <p:cNvPr id="32" name="TextBox 88">
            <a:extLst>
              <a:ext uri="{FF2B5EF4-FFF2-40B4-BE49-F238E27FC236}">
                <a16:creationId xmlns:a16="http://schemas.microsoft.com/office/drawing/2014/main" id="{00CE5655-40EF-4B70-8397-DA25564A35D5}"/>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参数化建模的一般流程</a:t>
            </a:r>
          </a:p>
        </p:txBody>
      </p:sp>
      <p:cxnSp>
        <p:nvCxnSpPr>
          <p:cNvPr id="33" name="直接连接符 32">
            <a:extLst>
              <a:ext uri="{FF2B5EF4-FFF2-40B4-BE49-F238E27FC236}">
                <a16:creationId xmlns:a16="http://schemas.microsoft.com/office/drawing/2014/main" id="{6DC2B676-84CE-4331-8901-99CE4BAFBE74}"/>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sp>
        <p:nvSpPr>
          <p:cNvPr id="23" name="矩形: 圆角 22">
            <a:extLst>
              <a:ext uri="{FF2B5EF4-FFF2-40B4-BE49-F238E27FC236}">
                <a16:creationId xmlns:a16="http://schemas.microsoft.com/office/drawing/2014/main" id="{D252B400-084D-49D3-9F6A-A9292DD9F086}"/>
              </a:ext>
            </a:extLst>
          </p:cNvPr>
          <p:cNvSpPr/>
          <p:nvPr/>
        </p:nvSpPr>
        <p:spPr>
          <a:xfrm>
            <a:off x="2823458" y="2178887"/>
            <a:ext cx="383320" cy="162877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dirty="0">
                <a:solidFill>
                  <a:schemeClr val="tx1"/>
                </a:solidFill>
              </a:rPr>
              <a:t>基准几何构型</a:t>
            </a:r>
          </a:p>
        </p:txBody>
      </p:sp>
      <p:cxnSp>
        <p:nvCxnSpPr>
          <p:cNvPr id="25" name="直接箭头连接符 24">
            <a:extLst>
              <a:ext uri="{FF2B5EF4-FFF2-40B4-BE49-F238E27FC236}">
                <a16:creationId xmlns:a16="http://schemas.microsoft.com/office/drawing/2014/main" id="{87C45549-7CCE-4F27-BF3C-DF802566B67A}"/>
              </a:ext>
            </a:extLst>
          </p:cNvPr>
          <p:cNvCxnSpPr>
            <a:cxnSpLocks/>
            <a:stCxn id="23" idx="3"/>
          </p:cNvCxnSpPr>
          <p:nvPr/>
        </p:nvCxnSpPr>
        <p:spPr>
          <a:xfrm flipV="1">
            <a:off x="3206778" y="2993274"/>
            <a:ext cx="49646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矩形: 圆角 25">
            <a:extLst>
              <a:ext uri="{FF2B5EF4-FFF2-40B4-BE49-F238E27FC236}">
                <a16:creationId xmlns:a16="http://schemas.microsoft.com/office/drawing/2014/main" id="{1452221C-F029-4731-A03B-B80BB2D1C4AD}"/>
              </a:ext>
            </a:extLst>
          </p:cNvPr>
          <p:cNvSpPr/>
          <p:nvPr/>
        </p:nvSpPr>
        <p:spPr>
          <a:xfrm>
            <a:off x="3703238" y="2178887"/>
            <a:ext cx="383320" cy="162877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dirty="0">
                <a:solidFill>
                  <a:schemeClr val="tx1"/>
                </a:solidFill>
              </a:rPr>
              <a:t>部件拆组法</a:t>
            </a:r>
          </a:p>
        </p:txBody>
      </p:sp>
      <p:sp>
        <p:nvSpPr>
          <p:cNvPr id="27" name="矩形: 圆角 26">
            <a:extLst>
              <a:ext uri="{FF2B5EF4-FFF2-40B4-BE49-F238E27FC236}">
                <a16:creationId xmlns:a16="http://schemas.microsoft.com/office/drawing/2014/main" id="{4DB97714-E150-4318-B6F6-7EB39F80EE17}"/>
              </a:ext>
            </a:extLst>
          </p:cNvPr>
          <p:cNvSpPr/>
          <p:nvPr/>
        </p:nvSpPr>
        <p:spPr>
          <a:xfrm>
            <a:off x="4705887" y="2452515"/>
            <a:ext cx="1626250" cy="34766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dirty="0">
                <a:solidFill>
                  <a:schemeClr val="tx1"/>
                </a:solidFill>
              </a:rPr>
              <a:t>几何参数集</a:t>
            </a:r>
          </a:p>
        </p:txBody>
      </p:sp>
      <p:cxnSp>
        <p:nvCxnSpPr>
          <p:cNvPr id="35" name="连接符: 肘形 34">
            <a:extLst>
              <a:ext uri="{FF2B5EF4-FFF2-40B4-BE49-F238E27FC236}">
                <a16:creationId xmlns:a16="http://schemas.microsoft.com/office/drawing/2014/main" id="{75F1421C-2018-49D0-B088-7615BDEB97E3}"/>
              </a:ext>
            </a:extLst>
          </p:cNvPr>
          <p:cNvCxnSpPr>
            <a:cxnSpLocks/>
            <a:stCxn id="26" idx="3"/>
            <a:endCxn id="27" idx="1"/>
          </p:cNvCxnSpPr>
          <p:nvPr/>
        </p:nvCxnSpPr>
        <p:spPr>
          <a:xfrm flipV="1">
            <a:off x="4086558" y="2626347"/>
            <a:ext cx="619329" cy="36692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矩形: 圆角 35">
            <a:extLst>
              <a:ext uri="{FF2B5EF4-FFF2-40B4-BE49-F238E27FC236}">
                <a16:creationId xmlns:a16="http://schemas.microsoft.com/office/drawing/2014/main" id="{039A8188-7009-43F5-892A-9B18D59E549D}"/>
              </a:ext>
            </a:extLst>
          </p:cNvPr>
          <p:cNvSpPr/>
          <p:nvPr/>
        </p:nvSpPr>
        <p:spPr>
          <a:xfrm>
            <a:off x="4705886" y="3165538"/>
            <a:ext cx="1626251" cy="34766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dirty="0">
                <a:solidFill>
                  <a:schemeClr val="tx1"/>
                </a:solidFill>
              </a:rPr>
              <a:t>部件约束关系</a:t>
            </a:r>
          </a:p>
        </p:txBody>
      </p:sp>
      <p:cxnSp>
        <p:nvCxnSpPr>
          <p:cNvPr id="43" name="连接符: 肘形 42">
            <a:extLst>
              <a:ext uri="{FF2B5EF4-FFF2-40B4-BE49-F238E27FC236}">
                <a16:creationId xmlns:a16="http://schemas.microsoft.com/office/drawing/2014/main" id="{D4126048-785E-47CE-AEA8-B2A730436A3C}"/>
              </a:ext>
            </a:extLst>
          </p:cNvPr>
          <p:cNvCxnSpPr>
            <a:cxnSpLocks/>
          </p:cNvCxnSpPr>
          <p:nvPr/>
        </p:nvCxnSpPr>
        <p:spPr>
          <a:xfrm>
            <a:off x="4086558" y="2999283"/>
            <a:ext cx="619328" cy="30198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连接符: 肘形 43">
            <a:extLst>
              <a:ext uri="{FF2B5EF4-FFF2-40B4-BE49-F238E27FC236}">
                <a16:creationId xmlns:a16="http://schemas.microsoft.com/office/drawing/2014/main" id="{B5FE0911-3D86-47E2-9131-BACECAE39903}"/>
              </a:ext>
            </a:extLst>
          </p:cNvPr>
          <p:cNvCxnSpPr>
            <a:stCxn id="27" idx="3"/>
          </p:cNvCxnSpPr>
          <p:nvPr/>
        </p:nvCxnSpPr>
        <p:spPr>
          <a:xfrm>
            <a:off x="6332137" y="2626347"/>
            <a:ext cx="504826" cy="3669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连接符: 肘形 44">
            <a:extLst>
              <a:ext uri="{FF2B5EF4-FFF2-40B4-BE49-F238E27FC236}">
                <a16:creationId xmlns:a16="http://schemas.microsoft.com/office/drawing/2014/main" id="{EBE375CA-F368-4698-9E4A-D012AB5BF329}"/>
              </a:ext>
            </a:extLst>
          </p:cNvPr>
          <p:cNvCxnSpPr>
            <a:stCxn id="36" idx="3"/>
          </p:cNvCxnSpPr>
          <p:nvPr/>
        </p:nvCxnSpPr>
        <p:spPr>
          <a:xfrm flipV="1">
            <a:off x="6332137" y="2993274"/>
            <a:ext cx="252413" cy="346096"/>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46" name="矩形: 圆角 45">
            <a:extLst>
              <a:ext uri="{FF2B5EF4-FFF2-40B4-BE49-F238E27FC236}">
                <a16:creationId xmlns:a16="http://schemas.microsoft.com/office/drawing/2014/main" id="{7A42D56C-5E2F-46E5-B3B2-1A515E11E3F8}"/>
              </a:ext>
            </a:extLst>
          </p:cNvPr>
          <p:cNvSpPr/>
          <p:nvPr/>
        </p:nvSpPr>
        <p:spPr>
          <a:xfrm>
            <a:off x="6904631" y="1874088"/>
            <a:ext cx="606289" cy="219074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dirty="0">
                <a:solidFill>
                  <a:schemeClr val="tx1"/>
                </a:solidFill>
              </a:rPr>
              <a:t>三维曲面生成技术</a:t>
            </a:r>
          </a:p>
        </p:txBody>
      </p:sp>
      <p:sp>
        <p:nvSpPr>
          <p:cNvPr id="47" name="矩形: 圆角 46">
            <a:extLst>
              <a:ext uri="{FF2B5EF4-FFF2-40B4-BE49-F238E27FC236}">
                <a16:creationId xmlns:a16="http://schemas.microsoft.com/office/drawing/2014/main" id="{48DA2D3A-05F4-4824-829A-270712419F2F}"/>
              </a:ext>
            </a:extLst>
          </p:cNvPr>
          <p:cNvSpPr/>
          <p:nvPr/>
        </p:nvSpPr>
        <p:spPr>
          <a:xfrm>
            <a:off x="8577716" y="2001437"/>
            <a:ext cx="606289" cy="193005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dirty="0">
                <a:solidFill>
                  <a:schemeClr val="tx1"/>
                </a:solidFill>
              </a:rPr>
              <a:t>参数化几何构型</a:t>
            </a:r>
          </a:p>
        </p:txBody>
      </p:sp>
      <p:cxnSp>
        <p:nvCxnSpPr>
          <p:cNvPr id="48" name="直接箭头连接符 47">
            <a:extLst>
              <a:ext uri="{FF2B5EF4-FFF2-40B4-BE49-F238E27FC236}">
                <a16:creationId xmlns:a16="http://schemas.microsoft.com/office/drawing/2014/main" id="{A1AD50CD-AE38-41A7-AA9B-2880748ADEB3}"/>
              </a:ext>
            </a:extLst>
          </p:cNvPr>
          <p:cNvCxnSpPr>
            <a:cxnSpLocks/>
            <a:stCxn id="46" idx="3"/>
            <a:endCxn id="47" idx="1"/>
          </p:cNvCxnSpPr>
          <p:nvPr/>
        </p:nvCxnSpPr>
        <p:spPr>
          <a:xfrm flipV="1">
            <a:off x="7510920" y="2966463"/>
            <a:ext cx="1066796" cy="3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Text Placeholder 4">
            <a:extLst>
              <a:ext uri="{FF2B5EF4-FFF2-40B4-BE49-F238E27FC236}">
                <a16:creationId xmlns:a16="http://schemas.microsoft.com/office/drawing/2014/main" id="{B03E9A9F-AC00-4812-BD00-C74CFEFC55C9}"/>
              </a:ext>
            </a:extLst>
          </p:cNvPr>
          <p:cNvSpPr txBox="1">
            <a:spLocks/>
          </p:cNvSpPr>
          <p:nvPr/>
        </p:nvSpPr>
        <p:spPr>
          <a:xfrm>
            <a:off x="5070571" y="3719648"/>
            <a:ext cx="124126" cy="149184"/>
          </a:xfrm>
          <a:prstGeom prst="rect">
            <a:avLst/>
          </a:prstGeom>
        </p:spPr>
        <p:txBody>
          <a:bodyPr vert="horz" lIns="0" tIns="0" rIns="0" bIns="0" rtlCol="0" anchor="ctr">
            <a:normAutofit fontScale="47500" lnSpcReduction="20000"/>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d-ID" sz="1100" dirty="0">
                <a:solidFill>
                  <a:srgbClr val="FCFCFC"/>
                </a:solidFill>
                <a:latin typeface="微软雅黑" panose="020B0503020204020204" pitchFamily="34" charset="-122"/>
                <a:ea typeface="微软雅黑" panose="020B0503020204020204" pitchFamily="34" charset="-122"/>
              </a:rPr>
              <a:t>03</a:t>
            </a:r>
          </a:p>
        </p:txBody>
      </p:sp>
      <p:grpSp>
        <p:nvGrpSpPr>
          <p:cNvPr id="50" name="文本3">
            <a:extLst>
              <a:ext uri="{FF2B5EF4-FFF2-40B4-BE49-F238E27FC236}">
                <a16:creationId xmlns:a16="http://schemas.microsoft.com/office/drawing/2014/main" id="{01CC41DC-7BEF-4CC0-8915-9FE8A27F3FD3}"/>
              </a:ext>
            </a:extLst>
          </p:cNvPr>
          <p:cNvGrpSpPr/>
          <p:nvPr/>
        </p:nvGrpSpPr>
        <p:grpSpPr>
          <a:xfrm>
            <a:off x="3111225" y="4394211"/>
            <a:ext cx="6836339" cy="1353627"/>
            <a:chOff x="1393825" y="4575348"/>
            <a:chExt cx="6361113" cy="1030288"/>
          </a:xfrm>
          <a:solidFill>
            <a:schemeClr val="bg1">
              <a:lumMod val="50000"/>
            </a:schemeClr>
          </a:solidFill>
        </p:grpSpPr>
        <p:sp>
          <p:nvSpPr>
            <p:cNvPr id="51" name="AutoShape 45">
              <a:extLst>
                <a:ext uri="{FF2B5EF4-FFF2-40B4-BE49-F238E27FC236}">
                  <a16:creationId xmlns:a16="http://schemas.microsoft.com/office/drawing/2014/main" id="{5E733091-1098-41AB-94CD-03519861C184}"/>
                </a:ext>
              </a:extLst>
            </p:cNvPr>
            <p:cNvSpPr>
              <a:spLocks noChangeArrowheads="1"/>
            </p:cNvSpPr>
            <p:nvPr/>
          </p:nvSpPr>
          <p:spPr bwMode="gray">
            <a:xfrm>
              <a:off x="1393825" y="4575348"/>
              <a:ext cx="6361113" cy="1030288"/>
            </a:xfrm>
            <a:prstGeom prst="roundRect">
              <a:avLst>
                <a:gd name="adj" fmla="val 16667"/>
              </a:avLst>
            </a:prstGeom>
            <a:grpFill/>
            <a:ln w="19050">
              <a:solidFill>
                <a:srgbClr val="EAEAEA"/>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zh-CN" sz="1013" kern="0" dirty="0">
                <a:solidFill>
                  <a:sysClr val="windowText" lastClr="000000"/>
                </a:solidFill>
                <a:ea typeface="微软雅黑" pitchFamily="34" charset="-122"/>
              </a:endParaRPr>
            </a:p>
          </p:txBody>
        </p:sp>
        <p:sp>
          <p:nvSpPr>
            <p:cNvPr id="52" name="Text Box 64">
              <a:extLst>
                <a:ext uri="{FF2B5EF4-FFF2-40B4-BE49-F238E27FC236}">
                  <a16:creationId xmlns:a16="http://schemas.microsoft.com/office/drawing/2014/main" id="{FE305555-4A3A-4BB5-BE95-A0FC6F390418}"/>
                </a:ext>
              </a:extLst>
            </p:cNvPr>
            <p:cNvSpPr txBox="1">
              <a:spLocks noChangeArrowheads="1"/>
            </p:cNvSpPr>
            <p:nvPr/>
          </p:nvSpPr>
          <p:spPr bwMode="black">
            <a:xfrm>
              <a:off x="1523237" y="4720511"/>
              <a:ext cx="6215782" cy="726201"/>
            </a:xfrm>
            <a:prstGeom prst="rect">
              <a:avLst/>
            </a:prstGeom>
            <a:grp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i="1">
                  <a:solidFill>
                    <a:schemeClr val="tx1"/>
                  </a:solidFill>
                  <a:latin typeface="Arial" charset="0"/>
                </a:defRPr>
              </a:lvl1pPr>
              <a:lvl2pPr marL="742950" indent="-285750" eaLnBrk="0" hangingPunct="0">
                <a:defRPr i="1">
                  <a:solidFill>
                    <a:schemeClr val="tx1"/>
                  </a:solidFill>
                  <a:latin typeface="Arial" charset="0"/>
                </a:defRPr>
              </a:lvl2pPr>
              <a:lvl3pPr marL="1143000" indent="-228600" eaLnBrk="0" hangingPunct="0">
                <a:defRPr i="1">
                  <a:solidFill>
                    <a:schemeClr val="tx1"/>
                  </a:solidFill>
                  <a:latin typeface="Arial" charset="0"/>
                </a:defRPr>
              </a:lvl3pPr>
              <a:lvl4pPr marL="1600200" indent="-228600" eaLnBrk="0" hangingPunct="0">
                <a:defRPr i="1">
                  <a:solidFill>
                    <a:schemeClr val="tx1"/>
                  </a:solidFill>
                  <a:latin typeface="Arial" charset="0"/>
                </a:defRPr>
              </a:lvl4pPr>
              <a:lvl5pPr marL="2057400" indent="-228600" eaLnBrk="0" hangingPunct="0">
                <a:defRPr i="1">
                  <a:solidFill>
                    <a:schemeClr val="tx1"/>
                  </a:solidFill>
                  <a:latin typeface="Arial" charset="0"/>
                </a:defRPr>
              </a:lvl5pPr>
              <a:lvl6pPr marL="2514600" indent="-228600" eaLnBrk="0" fontAlgn="base" hangingPunct="0">
                <a:spcBef>
                  <a:spcPct val="0"/>
                </a:spcBef>
                <a:spcAft>
                  <a:spcPct val="0"/>
                </a:spcAft>
                <a:defRPr i="1">
                  <a:solidFill>
                    <a:schemeClr val="tx1"/>
                  </a:solidFill>
                  <a:latin typeface="Arial" charset="0"/>
                </a:defRPr>
              </a:lvl6pPr>
              <a:lvl7pPr marL="2971800" indent="-228600" eaLnBrk="0" fontAlgn="base" hangingPunct="0">
                <a:spcBef>
                  <a:spcPct val="0"/>
                </a:spcBef>
                <a:spcAft>
                  <a:spcPct val="0"/>
                </a:spcAft>
                <a:defRPr i="1">
                  <a:solidFill>
                    <a:schemeClr val="tx1"/>
                  </a:solidFill>
                  <a:latin typeface="Arial" charset="0"/>
                </a:defRPr>
              </a:lvl7pPr>
              <a:lvl8pPr marL="3429000" indent="-228600" eaLnBrk="0" fontAlgn="base" hangingPunct="0">
                <a:spcBef>
                  <a:spcPct val="0"/>
                </a:spcBef>
                <a:spcAft>
                  <a:spcPct val="0"/>
                </a:spcAft>
                <a:defRPr i="1">
                  <a:solidFill>
                    <a:schemeClr val="tx1"/>
                  </a:solidFill>
                  <a:latin typeface="Arial" charset="0"/>
                </a:defRPr>
              </a:lvl8pPr>
              <a:lvl9pPr marL="3886200" indent="-228600" eaLnBrk="0" fontAlgn="base" hangingPunct="0">
                <a:spcBef>
                  <a:spcPct val="0"/>
                </a:spcBef>
                <a:spcAft>
                  <a:spcPct val="0"/>
                </a:spcAft>
                <a:defRPr i="1">
                  <a:solidFill>
                    <a:schemeClr val="tx1"/>
                  </a:solidFill>
                  <a:latin typeface="Arial" charset="0"/>
                </a:defRPr>
              </a:lvl9pPr>
            </a:lstStyle>
            <a:p>
              <a:pPr eaLnBrk="1" hangingPunct="1">
                <a:spcBef>
                  <a:spcPct val="50000"/>
                </a:spcBef>
                <a:defRPr/>
              </a:pPr>
              <a:r>
                <a:rPr lang="zh-CN" altLang="en-US" sz="1400" i="0" kern="0" dirty="0">
                  <a:solidFill>
                    <a:schemeClr val="bg1"/>
                  </a:solidFill>
                  <a:latin typeface="微软雅黑" pitchFamily="34" charset="-122"/>
                  <a:ea typeface="微软雅黑" pitchFamily="34" charset="-122"/>
                  <a:cs typeface="Arial" charset="0"/>
                </a:rPr>
                <a:t>  首先对飞行器外形特征进行分析，将飞行器的复杂几何外形通过一系列简单部件及其之间的约束关系进行表示。之后，通过三维曲面建模技术对简单部件的几何外形进行描述。最后，根据各部件的约束关系对其重组，从而获得飞行器的参数化外形。</a:t>
              </a:r>
              <a:endParaRPr lang="en-US" altLang="zh-CN" sz="1400" i="0" kern="0" dirty="0">
                <a:solidFill>
                  <a:schemeClr val="bg1"/>
                </a:solidFill>
                <a:latin typeface="微软雅黑" pitchFamily="34" charset="-122"/>
                <a:ea typeface="微软雅黑" pitchFamily="34" charset="-122"/>
                <a:cs typeface="Arial" charset="0"/>
              </a:endParaRPr>
            </a:p>
          </p:txBody>
        </p:sp>
      </p:grpSp>
    </p:spTree>
    <p:extLst>
      <p:ext uri="{BB962C8B-B14F-4D97-AF65-F5344CB8AC3E}">
        <p14:creationId xmlns:p14="http://schemas.microsoft.com/office/powerpoint/2010/main" val="2467718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26">
            <a:extLst>
              <a:ext uri="{FF2B5EF4-FFF2-40B4-BE49-F238E27FC236}">
                <a16:creationId xmlns:a16="http://schemas.microsoft.com/office/drawing/2014/main" id="{66B61259-3F4A-4041-8D2E-59E412DFCC11}"/>
              </a:ext>
            </a:extLst>
          </p:cNvPr>
          <p:cNvGrpSpPr>
            <a:grpSpLocks/>
          </p:cNvGrpSpPr>
          <p:nvPr/>
        </p:nvGrpSpPr>
        <p:grpSpPr bwMode="auto">
          <a:xfrm flipH="1">
            <a:off x="1717454" y="732585"/>
            <a:ext cx="780033" cy="415512"/>
            <a:chOff x="0" y="0"/>
            <a:chExt cx="1787532" cy="1257300"/>
          </a:xfrm>
        </p:grpSpPr>
        <p:sp>
          <p:nvSpPr>
            <p:cNvPr id="3" name="矩形 127">
              <a:extLst>
                <a:ext uri="{FF2B5EF4-FFF2-40B4-BE49-F238E27FC236}">
                  <a16:creationId xmlns:a16="http://schemas.microsoft.com/office/drawing/2014/main" id="{0425842F-9D1F-4706-BCD1-1811C0E40BC3}"/>
                </a:ext>
              </a:extLst>
            </p:cNvPr>
            <p:cNvSpPr>
              <a:spLocks noChangeArrowheads="1"/>
            </p:cNvSpPr>
            <p:nvPr/>
          </p:nvSpPr>
          <p:spPr bwMode="auto">
            <a:xfrm>
              <a:off x="0" y="0"/>
              <a:ext cx="364382" cy="1257300"/>
            </a:xfrm>
            <a:prstGeom prst="rect">
              <a:avLst/>
            </a:prstGeom>
            <a:solidFill>
              <a:srgbClr val="0070C0">
                <a:lumMod val="40000"/>
                <a:lumOff val="6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4" name="矩形 128">
              <a:extLst>
                <a:ext uri="{FF2B5EF4-FFF2-40B4-BE49-F238E27FC236}">
                  <a16:creationId xmlns:a16="http://schemas.microsoft.com/office/drawing/2014/main" id="{1700B063-A416-46EB-B1D7-DF46998EDA27}"/>
                </a:ext>
              </a:extLst>
            </p:cNvPr>
            <p:cNvSpPr>
              <a:spLocks noChangeArrowheads="1"/>
            </p:cNvSpPr>
            <p:nvPr/>
          </p:nvSpPr>
          <p:spPr bwMode="auto">
            <a:xfrm>
              <a:off x="446883" y="0"/>
              <a:ext cx="577510" cy="1257300"/>
            </a:xfrm>
            <a:prstGeom prst="rect">
              <a:avLst/>
            </a:prstGeom>
            <a:solidFill>
              <a:srgbClr val="0070C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sp>
          <p:nvSpPr>
            <p:cNvPr id="5" name="矩形 129">
              <a:extLst>
                <a:ext uri="{FF2B5EF4-FFF2-40B4-BE49-F238E27FC236}">
                  <a16:creationId xmlns:a16="http://schemas.microsoft.com/office/drawing/2014/main" id="{17993F4D-5A73-494B-B9BA-798555FF578B}"/>
                </a:ext>
              </a:extLst>
            </p:cNvPr>
            <p:cNvSpPr>
              <a:spLocks noChangeArrowheads="1"/>
            </p:cNvSpPr>
            <p:nvPr/>
          </p:nvSpPr>
          <p:spPr bwMode="auto">
            <a:xfrm>
              <a:off x="1106895" y="0"/>
              <a:ext cx="680637" cy="1257300"/>
            </a:xfrm>
            <a:prstGeom prst="rect">
              <a:avLst/>
            </a:prstGeom>
            <a:solidFill>
              <a:srgbClr val="0070C0">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en-US" sz="1800" b="0" i="0" u="none" strike="noStrike" kern="0" cap="none" spc="0" normalizeH="0" baseline="0" noProof="0">
                <a:ln>
                  <a:noFill/>
                </a:ln>
                <a:solidFill>
                  <a:srgbClr val="FFFFFF"/>
                </a:solidFill>
                <a:effectLst/>
                <a:uLnTx/>
                <a:uFillTx/>
                <a:latin typeface="宋体" pitchFamily="2" charset="-122"/>
                <a:ea typeface="宋体" panose="02010600030101010101" pitchFamily="2" charset="-122"/>
                <a:sym typeface="宋体" pitchFamily="2" charset="-122"/>
              </a:endParaRPr>
            </a:p>
          </p:txBody>
        </p:sp>
      </p:grpSp>
      <p:sp>
        <p:nvSpPr>
          <p:cNvPr id="6" name="TextBox 88">
            <a:extLst>
              <a:ext uri="{FF2B5EF4-FFF2-40B4-BE49-F238E27FC236}">
                <a16:creationId xmlns:a16="http://schemas.microsoft.com/office/drawing/2014/main" id="{DB7A137D-669B-4B5F-995E-15FDCE9BADCE}"/>
              </a:ext>
            </a:extLst>
          </p:cNvPr>
          <p:cNvSpPr txBox="1"/>
          <p:nvPr/>
        </p:nvSpPr>
        <p:spPr>
          <a:xfrm>
            <a:off x="2485043" y="732585"/>
            <a:ext cx="7684996" cy="441339"/>
          </a:xfrm>
          <a:prstGeom prst="rect">
            <a:avLst/>
          </a:prstGeom>
          <a:noFill/>
        </p:spPr>
        <p:txBody>
          <a:bodyPr wrap="square">
            <a:spAutoFit/>
          </a:bodyPr>
          <a:lstStyle/>
          <a:p>
            <a:pPr fontAlgn="base">
              <a:spcBef>
                <a:spcPct val="0"/>
              </a:spcBef>
              <a:spcAft>
                <a:spcPct val="0"/>
              </a:spcAft>
              <a:buFont typeface="Arial" panose="020B0604020202020204" pitchFamily="34" charset="0"/>
              <a:buNone/>
              <a:defRPr/>
            </a:pPr>
            <a:r>
              <a:rPr lang="zh-CN" altLang="en-US" sz="2268" dirty="0">
                <a:solidFill>
                  <a:schemeClr val="tx2">
                    <a:lumMod val="75000"/>
                    <a:lumOff val="25000"/>
                  </a:schemeClr>
                </a:solidFill>
                <a:latin typeface="微软雅黑" panose="020B0503020204020204" pitchFamily="34" charset="-122"/>
              </a:rPr>
              <a:t>参数化建模方法的选取</a:t>
            </a:r>
          </a:p>
        </p:txBody>
      </p:sp>
      <p:cxnSp>
        <p:nvCxnSpPr>
          <p:cNvPr id="7" name="直接连接符 6">
            <a:extLst>
              <a:ext uri="{FF2B5EF4-FFF2-40B4-BE49-F238E27FC236}">
                <a16:creationId xmlns:a16="http://schemas.microsoft.com/office/drawing/2014/main" id="{43555D67-C6A3-46EE-AB24-E8D6A384191B}"/>
              </a:ext>
            </a:extLst>
          </p:cNvPr>
          <p:cNvCxnSpPr>
            <a:cxnSpLocks/>
          </p:cNvCxnSpPr>
          <p:nvPr/>
        </p:nvCxnSpPr>
        <p:spPr>
          <a:xfrm>
            <a:off x="2279619" y="1148097"/>
            <a:ext cx="6932961" cy="0"/>
          </a:xfrm>
          <a:prstGeom prst="line">
            <a:avLst/>
          </a:prstGeom>
          <a:noFill/>
          <a:ln w="19050" cap="flat" cmpd="sng" algn="ctr">
            <a:solidFill>
              <a:srgbClr val="D6D6D6"/>
            </a:solidFill>
            <a:prstDash val="solid"/>
          </a:ln>
          <a:effectLst/>
        </p:spPr>
      </p:cxnSp>
      <p:sp>
        <p:nvSpPr>
          <p:cNvPr id="22" name="Freeform 6">
            <a:extLst>
              <a:ext uri="{FF2B5EF4-FFF2-40B4-BE49-F238E27FC236}">
                <a16:creationId xmlns:a16="http://schemas.microsoft.com/office/drawing/2014/main" id="{F347D734-84BC-4E79-8BC6-79FB9FD4C0A8}"/>
              </a:ext>
            </a:extLst>
          </p:cNvPr>
          <p:cNvSpPr>
            <a:spLocks/>
          </p:cNvSpPr>
          <p:nvPr/>
        </p:nvSpPr>
        <p:spPr bwMode="auto">
          <a:xfrm>
            <a:off x="2287987" y="1895204"/>
            <a:ext cx="8875495" cy="523986"/>
          </a:xfrm>
          <a:custGeom>
            <a:avLst/>
            <a:gdLst>
              <a:gd name="T0" fmla="*/ 75 w 12630"/>
              <a:gd name="T1" fmla="*/ 0 h 856"/>
              <a:gd name="T2" fmla="*/ 12555 w 12630"/>
              <a:gd name="T3" fmla="*/ 0 h 856"/>
              <a:gd name="T4" fmla="*/ 12630 w 12630"/>
              <a:gd name="T5" fmla="*/ 94 h 856"/>
              <a:gd name="T6" fmla="*/ 12630 w 12630"/>
              <a:gd name="T7" fmla="*/ 763 h 856"/>
              <a:gd name="T8" fmla="*/ 12555 w 12630"/>
              <a:gd name="T9" fmla="*/ 856 h 856"/>
              <a:gd name="T10" fmla="*/ 75 w 12630"/>
              <a:gd name="T11" fmla="*/ 856 h 856"/>
              <a:gd name="T12" fmla="*/ 0 w 12630"/>
              <a:gd name="T13" fmla="*/ 763 h 856"/>
              <a:gd name="T14" fmla="*/ 0 w 12630"/>
              <a:gd name="T15" fmla="*/ 94 h 856"/>
              <a:gd name="T16" fmla="*/ 75 w 12630"/>
              <a:gd name="T17" fmla="*/ 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30" h="856">
                <a:moveTo>
                  <a:pt x="75" y="0"/>
                </a:moveTo>
                <a:lnTo>
                  <a:pt x="12555" y="0"/>
                </a:lnTo>
                <a:cubicBezTo>
                  <a:pt x="12597" y="0"/>
                  <a:pt x="12630" y="43"/>
                  <a:pt x="12630" y="94"/>
                </a:cubicBezTo>
                <a:lnTo>
                  <a:pt x="12630" y="763"/>
                </a:lnTo>
                <a:cubicBezTo>
                  <a:pt x="12630" y="814"/>
                  <a:pt x="12597" y="856"/>
                  <a:pt x="12555" y="856"/>
                </a:cubicBezTo>
                <a:lnTo>
                  <a:pt x="75" y="856"/>
                </a:lnTo>
                <a:cubicBezTo>
                  <a:pt x="34" y="856"/>
                  <a:pt x="0" y="814"/>
                  <a:pt x="0" y="763"/>
                </a:cubicBezTo>
                <a:lnTo>
                  <a:pt x="0" y="94"/>
                </a:lnTo>
                <a:cubicBezTo>
                  <a:pt x="0" y="43"/>
                  <a:pt x="34" y="0"/>
                  <a:pt x="75" y="0"/>
                </a:cubicBezTo>
                <a:close/>
              </a:path>
            </a:pathLst>
          </a:custGeom>
          <a:solidFill>
            <a:schemeClr val="bg1">
              <a:lumMod val="85000"/>
            </a:schemeClr>
          </a:solidFill>
          <a:ln w="10" cap="flat">
            <a:solidFill>
              <a:srgbClr val="484849">
                <a:lumMod val="40000"/>
                <a:lumOff val="60000"/>
              </a:srgbClr>
            </a:solidFill>
            <a:prstDash val="solid"/>
            <a:miter lim="800000"/>
            <a:headEnd/>
            <a:tailEnd/>
          </a:ln>
        </p:spPr>
        <p:txBody>
          <a:bodyPr lIns="86365" tIns="43181" rIns="86365" bIns="43181"/>
          <a:lstStyle/>
          <a:p>
            <a:pPr defTabSz="1151634" fontAlgn="auto">
              <a:spcBef>
                <a:spcPts val="0"/>
              </a:spcBef>
              <a:spcAft>
                <a:spcPts val="0"/>
              </a:spcAft>
              <a:defRPr/>
            </a:pPr>
            <a:endParaRPr lang="zh-CN" altLang="en-US" sz="2267" kern="0">
              <a:solidFill>
                <a:sysClr val="windowText" lastClr="000000"/>
              </a:solidFill>
              <a:latin typeface="Calibri"/>
              <a:ea typeface="宋体"/>
            </a:endParaRPr>
          </a:p>
        </p:txBody>
      </p:sp>
      <p:sp>
        <p:nvSpPr>
          <p:cNvPr id="23" name="Freeform 7">
            <a:extLst>
              <a:ext uri="{FF2B5EF4-FFF2-40B4-BE49-F238E27FC236}">
                <a16:creationId xmlns:a16="http://schemas.microsoft.com/office/drawing/2014/main" id="{02D807AA-E525-425B-A8AB-C93F57C9FF0F}"/>
              </a:ext>
            </a:extLst>
          </p:cNvPr>
          <p:cNvSpPr>
            <a:spLocks/>
          </p:cNvSpPr>
          <p:nvPr/>
        </p:nvSpPr>
        <p:spPr bwMode="auto">
          <a:xfrm>
            <a:off x="2279619" y="3035550"/>
            <a:ext cx="8875494" cy="523986"/>
          </a:xfrm>
          <a:custGeom>
            <a:avLst/>
            <a:gdLst>
              <a:gd name="T0" fmla="*/ 75 w 12630"/>
              <a:gd name="T1" fmla="*/ 0 h 856"/>
              <a:gd name="T2" fmla="*/ 12555 w 12630"/>
              <a:gd name="T3" fmla="*/ 0 h 856"/>
              <a:gd name="T4" fmla="*/ 12630 w 12630"/>
              <a:gd name="T5" fmla="*/ 94 h 856"/>
              <a:gd name="T6" fmla="*/ 12630 w 12630"/>
              <a:gd name="T7" fmla="*/ 763 h 856"/>
              <a:gd name="T8" fmla="*/ 12555 w 12630"/>
              <a:gd name="T9" fmla="*/ 856 h 856"/>
              <a:gd name="T10" fmla="*/ 75 w 12630"/>
              <a:gd name="T11" fmla="*/ 856 h 856"/>
              <a:gd name="T12" fmla="*/ 0 w 12630"/>
              <a:gd name="T13" fmla="*/ 763 h 856"/>
              <a:gd name="T14" fmla="*/ 0 w 12630"/>
              <a:gd name="T15" fmla="*/ 94 h 856"/>
              <a:gd name="T16" fmla="*/ 75 w 12630"/>
              <a:gd name="T17" fmla="*/ 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30" h="856">
                <a:moveTo>
                  <a:pt x="75" y="0"/>
                </a:moveTo>
                <a:lnTo>
                  <a:pt x="12555" y="0"/>
                </a:lnTo>
                <a:cubicBezTo>
                  <a:pt x="12597" y="0"/>
                  <a:pt x="12630" y="42"/>
                  <a:pt x="12630" y="94"/>
                </a:cubicBezTo>
                <a:lnTo>
                  <a:pt x="12630" y="763"/>
                </a:lnTo>
                <a:cubicBezTo>
                  <a:pt x="12630" y="814"/>
                  <a:pt x="12597" y="856"/>
                  <a:pt x="12555" y="856"/>
                </a:cubicBezTo>
                <a:lnTo>
                  <a:pt x="75" y="856"/>
                </a:lnTo>
                <a:cubicBezTo>
                  <a:pt x="34" y="856"/>
                  <a:pt x="0" y="814"/>
                  <a:pt x="0" y="763"/>
                </a:cubicBezTo>
                <a:lnTo>
                  <a:pt x="0" y="94"/>
                </a:lnTo>
                <a:cubicBezTo>
                  <a:pt x="0" y="42"/>
                  <a:pt x="34" y="0"/>
                  <a:pt x="75" y="0"/>
                </a:cubicBezTo>
                <a:close/>
              </a:path>
            </a:pathLst>
          </a:custGeom>
          <a:solidFill>
            <a:schemeClr val="bg1">
              <a:lumMod val="85000"/>
            </a:schemeClr>
          </a:solidFill>
          <a:ln w="10" cap="flat">
            <a:solidFill>
              <a:srgbClr val="484849">
                <a:lumMod val="40000"/>
                <a:lumOff val="60000"/>
              </a:srgbClr>
            </a:solidFill>
            <a:prstDash val="solid"/>
            <a:miter lim="800000"/>
            <a:headEnd/>
            <a:tailEnd/>
          </a:ln>
        </p:spPr>
        <p:txBody>
          <a:bodyPr lIns="86365" tIns="43181" rIns="86365" bIns="43181"/>
          <a:lstStyle/>
          <a:p>
            <a:pPr defTabSz="1151634" fontAlgn="auto">
              <a:spcBef>
                <a:spcPts val="0"/>
              </a:spcBef>
              <a:spcAft>
                <a:spcPts val="0"/>
              </a:spcAft>
              <a:defRPr/>
            </a:pPr>
            <a:endParaRPr lang="zh-CN" altLang="en-US" sz="2267" kern="0">
              <a:solidFill>
                <a:sysClr val="windowText" lastClr="000000"/>
              </a:solidFill>
              <a:latin typeface="Calibri"/>
              <a:ea typeface="宋体"/>
            </a:endParaRPr>
          </a:p>
        </p:txBody>
      </p:sp>
      <p:sp>
        <p:nvSpPr>
          <p:cNvPr id="24" name="Freeform 8">
            <a:extLst>
              <a:ext uri="{FF2B5EF4-FFF2-40B4-BE49-F238E27FC236}">
                <a16:creationId xmlns:a16="http://schemas.microsoft.com/office/drawing/2014/main" id="{C35BB6FA-BB24-479B-853D-230FF9982672}"/>
              </a:ext>
            </a:extLst>
          </p:cNvPr>
          <p:cNvSpPr>
            <a:spLocks/>
          </p:cNvSpPr>
          <p:nvPr/>
        </p:nvSpPr>
        <p:spPr bwMode="auto">
          <a:xfrm>
            <a:off x="2287987" y="4314769"/>
            <a:ext cx="8956915" cy="1309322"/>
          </a:xfrm>
          <a:custGeom>
            <a:avLst/>
            <a:gdLst>
              <a:gd name="T0" fmla="*/ 75 w 12630"/>
              <a:gd name="T1" fmla="*/ 0 h 856"/>
              <a:gd name="T2" fmla="*/ 12555 w 12630"/>
              <a:gd name="T3" fmla="*/ 0 h 856"/>
              <a:gd name="T4" fmla="*/ 12630 w 12630"/>
              <a:gd name="T5" fmla="*/ 93 h 856"/>
              <a:gd name="T6" fmla="*/ 12630 w 12630"/>
              <a:gd name="T7" fmla="*/ 762 h 856"/>
              <a:gd name="T8" fmla="*/ 12555 w 12630"/>
              <a:gd name="T9" fmla="*/ 856 h 856"/>
              <a:gd name="T10" fmla="*/ 75 w 12630"/>
              <a:gd name="T11" fmla="*/ 856 h 856"/>
              <a:gd name="T12" fmla="*/ 0 w 12630"/>
              <a:gd name="T13" fmla="*/ 762 h 856"/>
              <a:gd name="T14" fmla="*/ 0 w 12630"/>
              <a:gd name="T15" fmla="*/ 93 h 856"/>
              <a:gd name="T16" fmla="*/ 75 w 12630"/>
              <a:gd name="T17" fmla="*/ 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30" h="856">
                <a:moveTo>
                  <a:pt x="75" y="0"/>
                </a:moveTo>
                <a:lnTo>
                  <a:pt x="12555" y="0"/>
                </a:lnTo>
                <a:cubicBezTo>
                  <a:pt x="12597" y="0"/>
                  <a:pt x="12630" y="42"/>
                  <a:pt x="12630" y="93"/>
                </a:cubicBezTo>
                <a:lnTo>
                  <a:pt x="12630" y="762"/>
                </a:lnTo>
                <a:cubicBezTo>
                  <a:pt x="12630" y="814"/>
                  <a:pt x="12597" y="856"/>
                  <a:pt x="12555" y="856"/>
                </a:cubicBezTo>
                <a:lnTo>
                  <a:pt x="75" y="856"/>
                </a:lnTo>
                <a:cubicBezTo>
                  <a:pt x="34" y="856"/>
                  <a:pt x="0" y="814"/>
                  <a:pt x="0" y="762"/>
                </a:cubicBezTo>
                <a:lnTo>
                  <a:pt x="0" y="93"/>
                </a:lnTo>
                <a:cubicBezTo>
                  <a:pt x="0" y="42"/>
                  <a:pt x="34" y="0"/>
                  <a:pt x="75" y="0"/>
                </a:cubicBezTo>
                <a:close/>
              </a:path>
            </a:pathLst>
          </a:custGeom>
          <a:solidFill>
            <a:schemeClr val="bg1">
              <a:lumMod val="85000"/>
            </a:schemeClr>
          </a:solidFill>
          <a:ln w="10" cap="flat">
            <a:solidFill>
              <a:srgbClr val="484849">
                <a:lumMod val="40000"/>
                <a:lumOff val="60000"/>
              </a:srgbClr>
            </a:solidFill>
            <a:prstDash val="solid"/>
            <a:miter lim="800000"/>
            <a:headEnd/>
            <a:tailEnd/>
          </a:ln>
        </p:spPr>
        <p:txBody>
          <a:bodyPr lIns="86365" tIns="43181" rIns="86365" bIns="43181"/>
          <a:lstStyle/>
          <a:p>
            <a:pPr defTabSz="1151634" fontAlgn="auto">
              <a:spcBef>
                <a:spcPts val="0"/>
              </a:spcBef>
              <a:spcAft>
                <a:spcPts val="0"/>
              </a:spcAft>
              <a:defRPr/>
            </a:pPr>
            <a:endParaRPr lang="zh-CN" altLang="en-US" sz="2267" kern="0">
              <a:solidFill>
                <a:sysClr val="windowText" lastClr="000000"/>
              </a:solidFill>
              <a:latin typeface="Calibri"/>
              <a:ea typeface="宋体"/>
            </a:endParaRPr>
          </a:p>
        </p:txBody>
      </p:sp>
      <p:sp>
        <p:nvSpPr>
          <p:cNvPr id="26" name="Freeform 11">
            <a:extLst>
              <a:ext uri="{FF2B5EF4-FFF2-40B4-BE49-F238E27FC236}">
                <a16:creationId xmlns:a16="http://schemas.microsoft.com/office/drawing/2014/main" id="{B4E8A6A1-DA64-47D1-AE72-8755E9F5D93A}"/>
              </a:ext>
            </a:extLst>
          </p:cNvPr>
          <p:cNvSpPr>
            <a:spLocks noEditPoints="1"/>
          </p:cNvSpPr>
          <p:nvPr/>
        </p:nvSpPr>
        <p:spPr bwMode="auto">
          <a:xfrm>
            <a:off x="2722313" y="2943260"/>
            <a:ext cx="1665883" cy="963886"/>
          </a:xfrm>
          <a:custGeom>
            <a:avLst/>
            <a:gdLst>
              <a:gd name="T0" fmla="*/ 2333 w 2333"/>
              <a:gd name="T1" fmla="*/ 0 h 1775"/>
              <a:gd name="T2" fmla="*/ 2333 w 2333"/>
              <a:gd name="T3" fmla="*/ 1331 h 1775"/>
              <a:gd name="T4" fmla="*/ 1166 w 2333"/>
              <a:gd name="T5" fmla="*/ 1775 h 1775"/>
              <a:gd name="T6" fmla="*/ 0 w 2333"/>
              <a:gd name="T7" fmla="*/ 1331 h 1775"/>
              <a:gd name="T8" fmla="*/ 0 w 2333"/>
              <a:gd name="T9" fmla="*/ 0 h 1775"/>
              <a:gd name="T10" fmla="*/ 1166 w 2333"/>
              <a:gd name="T11" fmla="*/ 444 h 1775"/>
              <a:gd name="T12" fmla="*/ 2333 w 2333"/>
              <a:gd name="T13" fmla="*/ 0 h 1775"/>
              <a:gd name="T14" fmla="*/ 1750 w 2333"/>
              <a:gd name="T15" fmla="*/ 222 h 17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3" h="1775">
                <a:moveTo>
                  <a:pt x="2333" y="0"/>
                </a:moveTo>
                <a:lnTo>
                  <a:pt x="2333" y="1331"/>
                </a:lnTo>
                <a:lnTo>
                  <a:pt x="1166" y="1775"/>
                </a:lnTo>
                <a:lnTo>
                  <a:pt x="0" y="1331"/>
                </a:lnTo>
                <a:lnTo>
                  <a:pt x="0" y="0"/>
                </a:lnTo>
                <a:lnTo>
                  <a:pt x="1166" y="444"/>
                </a:lnTo>
                <a:lnTo>
                  <a:pt x="2333" y="0"/>
                </a:lnTo>
                <a:close/>
                <a:moveTo>
                  <a:pt x="1750" y="222"/>
                </a:moveTo>
              </a:path>
            </a:pathLst>
          </a:custGeom>
          <a:solidFill>
            <a:schemeClr val="accent2"/>
          </a:solidFill>
          <a:ln>
            <a:noFill/>
          </a:ln>
        </p:spPr>
        <p:txBody>
          <a:bodyPr lIns="86365" tIns="43181" rIns="86365" bIns="43181"/>
          <a:lstStyle/>
          <a:p>
            <a:pPr defTabSz="1151634" fontAlgn="auto">
              <a:spcBef>
                <a:spcPts val="0"/>
              </a:spcBef>
              <a:spcAft>
                <a:spcPts val="0"/>
              </a:spcAft>
              <a:defRPr/>
            </a:pPr>
            <a:endParaRPr lang="zh-CN" altLang="en-US" sz="2267" kern="0">
              <a:solidFill>
                <a:sysClr val="windowText" lastClr="000000"/>
              </a:solidFill>
              <a:latin typeface="Calibri"/>
              <a:ea typeface="宋体"/>
            </a:endParaRPr>
          </a:p>
        </p:txBody>
      </p:sp>
      <p:sp>
        <p:nvSpPr>
          <p:cNvPr id="27" name="Freeform 12">
            <a:extLst>
              <a:ext uri="{FF2B5EF4-FFF2-40B4-BE49-F238E27FC236}">
                <a16:creationId xmlns:a16="http://schemas.microsoft.com/office/drawing/2014/main" id="{565816F8-91B3-4C43-95F0-02D58B7235DE}"/>
              </a:ext>
            </a:extLst>
          </p:cNvPr>
          <p:cNvSpPr>
            <a:spLocks noEditPoints="1"/>
          </p:cNvSpPr>
          <p:nvPr/>
        </p:nvSpPr>
        <p:spPr bwMode="auto">
          <a:xfrm>
            <a:off x="2731803" y="4215994"/>
            <a:ext cx="1656394" cy="1556069"/>
          </a:xfrm>
          <a:custGeom>
            <a:avLst/>
            <a:gdLst>
              <a:gd name="T0" fmla="*/ 2333 w 2333"/>
              <a:gd name="T1" fmla="*/ 0 h 1775"/>
              <a:gd name="T2" fmla="*/ 2333 w 2333"/>
              <a:gd name="T3" fmla="*/ 1331 h 1775"/>
              <a:gd name="T4" fmla="*/ 1166 w 2333"/>
              <a:gd name="T5" fmla="*/ 1775 h 1775"/>
              <a:gd name="T6" fmla="*/ 0 w 2333"/>
              <a:gd name="T7" fmla="*/ 1331 h 1775"/>
              <a:gd name="T8" fmla="*/ 0 w 2333"/>
              <a:gd name="T9" fmla="*/ 0 h 1775"/>
              <a:gd name="T10" fmla="*/ 1166 w 2333"/>
              <a:gd name="T11" fmla="*/ 444 h 1775"/>
              <a:gd name="T12" fmla="*/ 2333 w 2333"/>
              <a:gd name="T13" fmla="*/ 0 h 1775"/>
              <a:gd name="T14" fmla="*/ 1750 w 2333"/>
              <a:gd name="T15" fmla="*/ 222 h 17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3" h="1775">
                <a:moveTo>
                  <a:pt x="2333" y="0"/>
                </a:moveTo>
                <a:lnTo>
                  <a:pt x="2333" y="1331"/>
                </a:lnTo>
                <a:lnTo>
                  <a:pt x="1166" y="1775"/>
                </a:lnTo>
                <a:lnTo>
                  <a:pt x="0" y="1331"/>
                </a:lnTo>
                <a:lnTo>
                  <a:pt x="0" y="0"/>
                </a:lnTo>
                <a:lnTo>
                  <a:pt x="1166" y="444"/>
                </a:lnTo>
                <a:lnTo>
                  <a:pt x="2333" y="0"/>
                </a:lnTo>
                <a:close/>
                <a:moveTo>
                  <a:pt x="1750" y="222"/>
                </a:moveTo>
              </a:path>
            </a:pathLst>
          </a:custGeom>
          <a:solidFill>
            <a:schemeClr val="accent1">
              <a:lumMod val="50000"/>
            </a:schemeClr>
          </a:solidFill>
          <a:ln>
            <a:noFill/>
          </a:ln>
        </p:spPr>
        <p:txBody>
          <a:bodyPr lIns="86365" tIns="43181" rIns="86365" bIns="43181"/>
          <a:lstStyle/>
          <a:p>
            <a:pPr defTabSz="1151634" fontAlgn="auto">
              <a:spcBef>
                <a:spcPts val="0"/>
              </a:spcBef>
              <a:spcAft>
                <a:spcPts val="0"/>
              </a:spcAft>
              <a:defRPr/>
            </a:pPr>
            <a:endParaRPr lang="zh-CN" altLang="en-US" sz="2267" kern="0">
              <a:solidFill>
                <a:sysClr val="windowText" lastClr="000000"/>
              </a:solidFill>
              <a:latin typeface="Calibri"/>
              <a:ea typeface="宋体"/>
            </a:endParaRPr>
          </a:p>
        </p:txBody>
      </p:sp>
      <p:sp>
        <p:nvSpPr>
          <p:cNvPr id="30" name="TextBox 20">
            <a:extLst>
              <a:ext uri="{FF2B5EF4-FFF2-40B4-BE49-F238E27FC236}">
                <a16:creationId xmlns:a16="http://schemas.microsoft.com/office/drawing/2014/main" id="{58DA9B90-B388-4F72-A9ED-2F4A5108E25D}"/>
              </a:ext>
            </a:extLst>
          </p:cNvPr>
          <p:cNvSpPr txBox="1"/>
          <p:nvPr/>
        </p:nvSpPr>
        <p:spPr>
          <a:xfrm>
            <a:off x="2856121" y="3181773"/>
            <a:ext cx="1245031" cy="518093"/>
          </a:xfrm>
          <a:prstGeom prst="rect">
            <a:avLst/>
          </a:prstGeom>
          <a:noFill/>
        </p:spPr>
        <p:txBody>
          <a:bodyPr wrap="square" lIns="86365" tIns="43181" rIns="86365" bIns="43181">
            <a:spAutoFit/>
          </a:bodyPr>
          <a:lstStyle/>
          <a:p>
            <a:pPr algn="ctr" defTabSz="1151634" fontAlgn="auto">
              <a:spcBef>
                <a:spcPts val="0"/>
              </a:spcBef>
              <a:spcAft>
                <a:spcPts val="0"/>
              </a:spcAft>
              <a:defRPr/>
            </a:pPr>
            <a:r>
              <a:rPr lang="zh-CN" altLang="en-US" sz="1400" kern="0" dirty="0">
                <a:solidFill>
                  <a:srgbClr val="FFFFFF"/>
                </a:solidFill>
                <a:latin typeface="微软雅黑"/>
                <a:ea typeface="微软雅黑"/>
              </a:rPr>
              <a:t>基于</a:t>
            </a:r>
            <a:r>
              <a:rPr lang="en-US" altLang="zh-CN" sz="1400" kern="0" dirty="0">
                <a:solidFill>
                  <a:srgbClr val="FFFFFF"/>
                </a:solidFill>
                <a:latin typeface="微软雅黑"/>
                <a:ea typeface="微软雅黑"/>
              </a:rPr>
              <a:t>CAD</a:t>
            </a:r>
            <a:r>
              <a:rPr lang="zh-CN" altLang="en-US" sz="1400" kern="0" dirty="0">
                <a:solidFill>
                  <a:srgbClr val="FFFFFF"/>
                </a:solidFill>
                <a:latin typeface="微软雅黑"/>
                <a:ea typeface="微软雅黑"/>
              </a:rPr>
              <a:t>软件的表示方法</a:t>
            </a:r>
            <a:endParaRPr lang="en-US" altLang="zh-CN" sz="1400" kern="0" dirty="0">
              <a:solidFill>
                <a:srgbClr val="FFFFFF"/>
              </a:solidFill>
              <a:latin typeface="微软雅黑"/>
              <a:ea typeface="微软雅黑"/>
            </a:endParaRPr>
          </a:p>
        </p:txBody>
      </p:sp>
      <p:sp>
        <p:nvSpPr>
          <p:cNvPr id="31" name="TextBox 21">
            <a:extLst>
              <a:ext uri="{FF2B5EF4-FFF2-40B4-BE49-F238E27FC236}">
                <a16:creationId xmlns:a16="http://schemas.microsoft.com/office/drawing/2014/main" id="{F2B887A8-BFE9-41E1-86D7-394C1D6654D2}"/>
              </a:ext>
            </a:extLst>
          </p:cNvPr>
          <p:cNvSpPr txBox="1"/>
          <p:nvPr/>
        </p:nvSpPr>
        <p:spPr>
          <a:xfrm>
            <a:off x="2856121" y="4818105"/>
            <a:ext cx="1497881" cy="302649"/>
          </a:xfrm>
          <a:prstGeom prst="rect">
            <a:avLst/>
          </a:prstGeom>
          <a:noFill/>
        </p:spPr>
        <p:txBody>
          <a:bodyPr wrap="square" lIns="86365" tIns="43181" rIns="86365" bIns="43181">
            <a:spAutoFit/>
          </a:bodyPr>
          <a:lstStyle/>
          <a:p>
            <a:pPr algn="ctr" defTabSz="1151634" fontAlgn="auto">
              <a:spcBef>
                <a:spcPts val="0"/>
              </a:spcBef>
              <a:spcAft>
                <a:spcPts val="0"/>
              </a:spcAft>
              <a:defRPr/>
            </a:pPr>
            <a:r>
              <a:rPr lang="zh-CN" altLang="en-US" sz="1400" kern="0" dirty="0">
                <a:solidFill>
                  <a:srgbClr val="FFFFFF"/>
                </a:solidFill>
                <a:latin typeface="微软雅黑"/>
                <a:ea typeface="微软雅黑"/>
              </a:rPr>
              <a:t>类型形状函数法</a:t>
            </a:r>
            <a:endParaRPr lang="en-US" altLang="zh-CN" sz="1400" kern="0" dirty="0">
              <a:solidFill>
                <a:srgbClr val="FFFFFF"/>
              </a:solidFill>
              <a:latin typeface="微软雅黑"/>
              <a:ea typeface="微软雅黑"/>
            </a:endParaRPr>
          </a:p>
        </p:txBody>
      </p:sp>
      <p:sp>
        <p:nvSpPr>
          <p:cNvPr id="34" name="TextBox 26">
            <a:extLst>
              <a:ext uri="{FF2B5EF4-FFF2-40B4-BE49-F238E27FC236}">
                <a16:creationId xmlns:a16="http://schemas.microsoft.com/office/drawing/2014/main" id="{4F81FAD9-FE53-4734-9E28-D4B2C06BEC0B}"/>
              </a:ext>
            </a:extLst>
          </p:cNvPr>
          <p:cNvSpPr txBox="1"/>
          <p:nvPr/>
        </p:nvSpPr>
        <p:spPr>
          <a:xfrm>
            <a:off x="2243382" y="1853639"/>
            <a:ext cx="536638" cy="668775"/>
          </a:xfrm>
          <a:prstGeom prst="rect">
            <a:avLst/>
          </a:prstGeom>
          <a:noFill/>
        </p:spPr>
        <p:txBody>
          <a:bodyPr wrap="square" lIns="86365" tIns="43181" rIns="86365" bIns="43181">
            <a:spAutoFit/>
          </a:bodyPr>
          <a:lstStyle/>
          <a:p>
            <a:pPr algn="ctr" defTabSz="1151634" fontAlgn="auto">
              <a:spcBef>
                <a:spcPts val="0"/>
              </a:spcBef>
              <a:spcAft>
                <a:spcPts val="0"/>
              </a:spcAft>
              <a:defRPr/>
            </a:pPr>
            <a:r>
              <a:rPr lang="en-US" altLang="zh-CN" sz="3779" kern="0" dirty="0">
                <a:solidFill>
                  <a:srgbClr val="484849"/>
                </a:solidFill>
                <a:latin typeface="微软雅黑"/>
                <a:ea typeface="微软雅黑"/>
              </a:rPr>
              <a:t>1</a:t>
            </a:r>
          </a:p>
        </p:txBody>
      </p:sp>
      <p:sp>
        <p:nvSpPr>
          <p:cNvPr id="35" name="TextBox 27">
            <a:extLst>
              <a:ext uri="{FF2B5EF4-FFF2-40B4-BE49-F238E27FC236}">
                <a16:creationId xmlns:a16="http://schemas.microsoft.com/office/drawing/2014/main" id="{C3B65E93-62F6-4087-B8C0-D641810C51B4}"/>
              </a:ext>
            </a:extLst>
          </p:cNvPr>
          <p:cNvSpPr txBox="1"/>
          <p:nvPr/>
        </p:nvSpPr>
        <p:spPr>
          <a:xfrm>
            <a:off x="2302084" y="3031907"/>
            <a:ext cx="411561" cy="668775"/>
          </a:xfrm>
          <a:prstGeom prst="rect">
            <a:avLst/>
          </a:prstGeom>
          <a:noFill/>
        </p:spPr>
        <p:txBody>
          <a:bodyPr wrap="square" lIns="86365" tIns="43181" rIns="86365" bIns="43181">
            <a:spAutoFit/>
          </a:bodyPr>
          <a:lstStyle/>
          <a:p>
            <a:pPr algn="ctr" defTabSz="1151634" fontAlgn="auto">
              <a:spcBef>
                <a:spcPts val="0"/>
              </a:spcBef>
              <a:spcAft>
                <a:spcPts val="0"/>
              </a:spcAft>
              <a:defRPr/>
            </a:pPr>
            <a:r>
              <a:rPr lang="en-US" altLang="zh-CN" sz="3779" kern="0" dirty="0">
                <a:solidFill>
                  <a:srgbClr val="484849"/>
                </a:solidFill>
                <a:latin typeface="微软雅黑"/>
                <a:ea typeface="微软雅黑"/>
              </a:rPr>
              <a:t>2</a:t>
            </a:r>
          </a:p>
        </p:txBody>
      </p:sp>
      <p:sp>
        <p:nvSpPr>
          <p:cNvPr id="36" name="TextBox 28">
            <a:extLst>
              <a:ext uri="{FF2B5EF4-FFF2-40B4-BE49-F238E27FC236}">
                <a16:creationId xmlns:a16="http://schemas.microsoft.com/office/drawing/2014/main" id="{F2247E2B-7341-4C35-AF18-A5F82367D299}"/>
              </a:ext>
            </a:extLst>
          </p:cNvPr>
          <p:cNvSpPr txBox="1"/>
          <p:nvPr/>
        </p:nvSpPr>
        <p:spPr>
          <a:xfrm>
            <a:off x="2257324" y="4483717"/>
            <a:ext cx="536638" cy="668775"/>
          </a:xfrm>
          <a:prstGeom prst="rect">
            <a:avLst/>
          </a:prstGeom>
          <a:noFill/>
        </p:spPr>
        <p:txBody>
          <a:bodyPr wrap="square" lIns="86365" tIns="43181" rIns="86365" bIns="43181">
            <a:spAutoFit/>
          </a:bodyPr>
          <a:lstStyle/>
          <a:p>
            <a:pPr algn="ctr" defTabSz="1151634" fontAlgn="auto">
              <a:spcBef>
                <a:spcPts val="0"/>
              </a:spcBef>
              <a:spcAft>
                <a:spcPts val="0"/>
              </a:spcAft>
              <a:defRPr/>
            </a:pPr>
            <a:r>
              <a:rPr lang="en-US" altLang="zh-CN" sz="3779" kern="0" dirty="0">
                <a:solidFill>
                  <a:srgbClr val="484849"/>
                </a:solidFill>
                <a:latin typeface="微软雅黑"/>
                <a:ea typeface="微软雅黑"/>
              </a:rPr>
              <a:t>3</a:t>
            </a:r>
          </a:p>
        </p:txBody>
      </p:sp>
      <p:sp>
        <p:nvSpPr>
          <p:cNvPr id="42" name="Freeform 11">
            <a:extLst>
              <a:ext uri="{FF2B5EF4-FFF2-40B4-BE49-F238E27FC236}">
                <a16:creationId xmlns:a16="http://schemas.microsoft.com/office/drawing/2014/main" id="{3F5BF127-3D64-40F2-972B-439AB8054339}"/>
              </a:ext>
            </a:extLst>
          </p:cNvPr>
          <p:cNvSpPr>
            <a:spLocks noEditPoints="1"/>
          </p:cNvSpPr>
          <p:nvPr/>
        </p:nvSpPr>
        <p:spPr bwMode="auto">
          <a:xfrm>
            <a:off x="2731803" y="1730044"/>
            <a:ext cx="1656394" cy="902814"/>
          </a:xfrm>
          <a:custGeom>
            <a:avLst/>
            <a:gdLst>
              <a:gd name="T0" fmla="*/ 2333 w 2333"/>
              <a:gd name="T1" fmla="*/ 0 h 1775"/>
              <a:gd name="T2" fmla="*/ 2333 w 2333"/>
              <a:gd name="T3" fmla="*/ 1331 h 1775"/>
              <a:gd name="T4" fmla="*/ 1166 w 2333"/>
              <a:gd name="T5" fmla="*/ 1775 h 1775"/>
              <a:gd name="T6" fmla="*/ 0 w 2333"/>
              <a:gd name="T7" fmla="*/ 1331 h 1775"/>
              <a:gd name="T8" fmla="*/ 0 w 2333"/>
              <a:gd name="T9" fmla="*/ 0 h 1775"/>
              <a:gd name="T10" fmla="*/ 1166 w 2333"/>
              <a:gd name="T11" fmla="*/ 444 h 1775"/>
              <a:gd name="T12" fmla="*/ 2333 w 2333"/>
              <a:gd name="T13" fmla="*/ 0 h 1775"/>
              <a:gd name="T14" fmla="*/ 1750 w 2333"/>
              <a:gd name="T15" fmla="*/ 222 h 17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3" h="1775">
                <a:moveTo>
                  <a:pt x="2333" y="0"/>
                </a:moveTo>
                <a:lnTo>
                  <a:pt x="2333" y="1331"/>
                </a:lnTo>
                <a:lnTo>
                  <a:pt x="1166" y="1775"/>
                </a:lnTo>
                <a:lnTo>
                  <a:pt x="0" y="1331"/>
                </a:lnTo>
                <a:lnTo>
                  <a:pt x="0" y="0"/>
                </a:lnTo>
                <a:lnTo>
                  <a:pt x="1166" y="444"/>
                </a:lnTo>
                <a:lnTo>
                  <a:pt x="2333" y="0"/>
                </a:lnTo>
                <a:close/>
                <a:moveTo>
                  <a:pt x="1750" y="222"/>
                </a:moveTo>
              </a:path>
            </a:pathLst>
          </a:custGeom>
          <a:solidFill>
            <a:schemeClr val="accent1"/>
          </a:solidFill>
          <a:ln>
            <a:noFill/>
          </a:ln>
        </p:spPr>
        <p:txBody>
          <a:bodyPr lIns="86365" tIns="43181" rIns="86365" bIns="43181"/>
          <a:lstStyle/>
          <a:p>
            <a:pPr defTabSz="1151634" fontAlgn="auto">
              <a:spcBef>
                <a:spcPts val="0"/>
              </a:spcBef>
              <a:spcAft>
                <a:spcPts val="0"/>
              </a:spcAft>
              <a:defRPr/>
            </a:pPr>
            <a:endParaRPr lang="zh-CN" altLang="en-US" sz="2267" kern="0">
              <a:solidFill>
                <a:sysClr val="windowText" lastClr="000000"/>
              </a:solidFill>
              <a:latin typeface="Calibri"/>
              <a:ea typeface="宋体"/>
            </a:endParaRPr>
          </a:p>
        </p:txBody>
      </p:sp>
      <p:sp>
        <p:nvSpPr>
          <p:cNvPr id="29" name="TextBox 19">
            <a:extLst>
              <a:ext uri="{FF2B5EF4-FFF2-40B4-BE49-F238E27FC236}">
                <a16:creationId xmlns:a16="http://schemas.microsoft.com/office/drawing/2014/main" id="{DC214756-393F-4CEF-BBCD-41F4895EEF5E}"/>
              </a:ext>
            </a:extLst>
          </p:cNvPr>
          <p:cNvSpPr txBox="1"/>
          <p:nvPr/>
        </p:nvSpPr>
        <p:spPr>
          <a:xfrm>
            <a:off x="2824625" y="1985455"/>
            <a:ext cx="1388780" cy="302649"/>
          </a:xfrm>
          <a:prstGeom prst="rect">
            <a:avLst/>
          </a:prstGeom>
          <a:noFill/>
        </p:spPr>
        <p:txBody>
          <a:bodyPr wrap="square" lIns="86365" tIns="43181" rIns="86365" bIns="43181">
            <a:spAutoFit/>
          </a:bodyPr>
          <a:lstStyle/>
          <a:p>
            <a:pPr algn="ctr" defTabSz="1151634" fontAlgn="auto">
              <a:spcBef>
                <a:spcPts val="0"/>
              </a:spcBef>
              <a:spcAft>
                <a:spcPts val="0"/>
              </a:spcAft>
              <a:defRPr/>
            </a:pPr>
            <a:r>
              <a:rPr lang="zh-CN" altLang="en-US" sz="1400" kern="0" dirty="0">
                <a:solidFill>
                  <a:srgbClr val="FFFFFF"/>
                </a:solidFill>
                <a:latin typeface="微软雅黑"/>
                <a:ea typeface="微软雅黑"/>
              </a:rPr>
              <a:t>离散点法</a:t>
            </a:r>
            <a:endParaRPr lang="en-US" altLang="zh-CN" sz="1400" kern="0" dirty="0">
              <a:solidFill>
                <a:srgbClr val="FFFFFF"/>
              </a:solidFill>
              <a:latin typeface="微软雅黑"/>
              <a:ea typeface="微软雅黑"/>
            </a:endParaRPr>
          </a:p>
        </p:txBody>
      </p:sp>
      <p:sp>
        <p:nvSpPr>
          <p:cNvPr id="46" name="矩形 45">
            <a:extLst>
              <a:ext uri="{FF2B5EF4-FFF2-40B4-BE49-F238E27FC236}">
                <a16:creationId xmlns:a16="http://schemas.microsoft.com/office/drawing/2014/main" id="{F860F6AB-0C2A-4B69-BF24-C727CA2D4F90}"/>
              </a:ext>
            </a:extLst>
          </p:cNvPr>
          <p:cNvSpPr/>
          <p:nvPr/>
        </p:nvSpPr>
        <p:spPr>
          <a:xfrm>
            <a:off x="4581605" y="1920569"/>
            <a:ext cx="6012936" cy="518604"/>
          </a:xfrm>
          <a:prstGeom prst="rect">
            <a:avLst/>
          </a:prstGeom>
        </p:spPr>
        <p:txBody>
          <a:bodyPr wrap="square">
            <a:spAutoFit/>
          </a:bodyPr>
          <a:lstStyle/>
          <a:p>
            <a:r>
              <a:rPr lang="zh-CN" altLang="zh-CN" sz="1385" kern="0" dirty="0">
                <a:solidFill>
                  <a:srgbClr val="484849"/>
                </a:solidFill>
                <a:latin typeface="微软雅黑"/>
                <a:ea typeface="微软雅黑"/>
              </a:rPr>
              <a:t>散点法是指优化设计的变量直接为离散点的坐标</a:t>
            </a:r>
            <a:r>
              <a:rPr lang="zh-CN" altLang="en-US" sz="1385" kern="0" dirty="0">
                <a:solidFill>
                  <a:srgbClr val="484849"/>
                </a:solidFill>
                <a:latin typeface="微软雅黑"/>
                <a:ea typeface="微软雅黑"/>
              </a:rPr>
              <a:t>，由</a:t>
            </a:r>
            <a:r>
              <a:rPr lang="zh-CN" altLang="zh-CN" sz="1385" kern="0" dirty="0">
                <a:solidFill>
                  <a:srgbClr val="484849"/>
                </a:solidFill>
                <a:latin typeface="微软雅黑"/>
                <a:ea typeface="微软雅黑"/>
              </a:rPr>
              <a:t>设计变量使用的是模型表面的离散点，设计变量的数目太多，带来的计算量太大无法接受。</a:t>
            </a:r>
            <a:endParaRPr lang="zh-CN" altLang="en-US" sz="1385" kern="0" dirty="0">
              <a:solidFill>
                <a:srgbClr val="484849"/>
              </a:solidFill>
              <a:latin typeface="微软雅黑"/>
              <a:ea typeface="微软雅黑"/>
            </a:endParaRPr>
          </a:p>
        </p:txBody>
      </p:sp>
      <p:sp>
        <p:nvSpPr>
          <p:cNvPr id="48" name="矩形 47">
            <a:extLst>
              <a:ext uri="{FF2B5EF4-FFF2-40B4-BE49-F238E27FC236}">
                <a16:creationId xmlns:a16="http://schemas.microsoft.com/office/drawing/2014/main" id="{44264828-E3E9-4FB1-B869-1D991D7C9B83}"/>
              </a:ext>
            </a:extLst>
          </p:cNvPr>
          <p:cNvSpPr/>
          <p:nvPr/>
        </p:nvSpPr>
        <p:spPr>
          <a:xfrm>
            <a:off x="4642920" y="3061770"/>
            <a:ext cx="6096000" cy="518604"/>
          </a:xfrm>
          <a:prstGeom prst="rect">
            <a:avLst/>
          </a:prstGeom>
        </p:spPr>
        <p:txBody>
          <a:bodyPr>
            <a:spAutoFit/>
          </a:bodyPr>
          <a:lstStyle/>
          <a:p>
            <a:r>
              <a:rPr lang="zh-CN" altLang="en-US" sz="1385" kern="0" dirty="0">
                <a:solidFill>
                  <a:srgbClr val="484849"/>
                </a:solidFill>
                <a:latin typeface="微软雅黑"/>
                <a:ea typeface="微软雅黑"/>
              </a:rPr>
              <a:t>基于</a:t>
            </a:r>
            <a:r>
              <a:rPr lang="en-US" altLang="zh-CN" sz="1385" kern="0" dirty="0">
                <a:solidFill>
                  <a:srgbClr val="484849"/>
                </a:solidFill>
                <a:latin typeface="微软雅黑"/>
                <a:ea typeface="微软雅黑"/>
              </a:rPr>
              <a:t>CAD</a:t>
            </a:r>
            <a:r>
              <a:rPr lang="zh-CN" altLang="en-US" sz="1385" kern="0" dirty="0">
                <a:solidFill>
                  <a:srgbClr val="484849"/>
                </a:solidFill>
                <a:latin typeface="微软雅黑"/>
                <a:ea typeface="微软雅黑"/>
              </a:rPr>
              <a:t>软件的</a:t>
            </a:r>
            <a:r>
              <a:rPr lang="zh-CN" altLang="zh-CN" sz="1385" kern="0" dirty="0">
                <a:solidFill>
                  <a:srgbClr val="484849"/>
                </a:solidFill>
                <a:latin typeface="微软雅黑"/>
                <a:ea typeface="微软雅黑"/>
              </a:rPr>
              <a:t>建模方法</a:t>
            </a:r>
            <a:r>
              <a:rPr lang="zh-CN" altLang="en-US" sz="1385" kern="0" dirty="0">
                <a:solidFill>
                  <a:srgbClr val="484849"/>
                </a:solidFill>
                <a:latin typeface="微软雅黑"/>
                <a:ea typeface="微软雅黑"/>
              </a:rPr>
              <a:t>（</a:t>
            </a:r>
            <a:r>
              <a:rPr lang="en-US" altLang="zh-CN" sz="1385" kern="0" dirty="0">
                <a:solidFill>
                  <a:srgbClr val="484849"/>
                </a:solidFill>
                <a:latin typeface="微软雅黑"/>
                <a:ea typeface="微软雅黑"/>
              </a:rPr>
              <a:t>B-</a:t>
            </a:r>
            <a:r>
              <a:rPr lang="zh-CN" altLang="en-US" sz="1385" kern="0" dirty="0">
                <a:solidFill>
                  <a:srgbClr val="484849"/>
                </a:solidFill>
                <a:latin typeface="微软雅黑"/>
                <a:ea typeface="微软雅黑"/>
              </a:rPr>
              <a:t>样条曲线，</a:t>
            </a:r>
            <a:r>
              <a:rPr lang="en-US" altLang="zh-CN" sz="1385" kern="0" dirty="0">
                <a:solidFill>
                  <a:srgbClr val="484849"/>
                </a:solidFill>
                <a:latin typeface="微软雅黑"/>
                <a:ea typeface="微软雅黑"/>
              </a:rPr>
              <a:t>NURBS</a:t>
            </a:r>
            <a:r>
              <a:rPr lang="zh-CN" altLang="en-US" sz="1385" kern="0" dirty="0">
                <a:solidFill>
                  <a:srgbClr val="484849"/>
                </a:solidFill>
                <a:latin typeface="微软雅黑"/>
                <a:ea typeface="微软雅黑"/>
              </a:rPr>
              <a:t>曲线）</a:t>
            </a:r>
            <a:r>
              <a:rPr lang="zh-CN" altLang="zh-CN" sz="1385" kern="0" dirty="0">
                <a:solidFill>
                  <a:srgbClr val="484849"/>
                </a:solidFill>
                <a:latin typeface="微软雅黑"/>
                <a:ea typeface="微软雅黑"/>
              </a:rPr>
              <a:t>表达参数过多，不利于概念设计中各学科分析模型的简化设计。</a:t>
            </a:r>
            <a:endParaRPr lang="zh-CN" altLang="en-US" sz="1385" kern="0" dirty="0">
              <a:solidFill>
                <a:srgbClr val="484849"/>
              </a:solidFill>
              <a:latin typeface="微软雅黑"/>
              <a:ea typeface="微软雅黑"/>
            </a:endParaRPr>
          </a:p>
        </p:txBody>
      </p:sp>
      <p:sp>
        <p:nvSpPr>
          <p:cNvPr id="50" name="矩形 49">
            <a:extLst>
              <a:ext uri="{FF2B5EF4-FFF2-40B4-BE49-F238E27FC236}">
                <a16:creationId xmlns:a16="http://schemas.microsoft.com/office/drawing/2014/main" id="{2902EB22-3F73-467B-A783-C868AB51B781}"/>
              </a:ext>
            </a:extLst>
          </p:cNvPr>
          <p:cNvSpPr/>
          <p:nvPr/>
        </p:nvSpPr>
        <p:spPr>
          <a:xfrm>
            <a:off x="4540073" y="4408100"/>
            <a:ext cx="6615040" cy="1158009"/>
          </a:xfrm>
          <a:prstGeom prst="rect">
            <a:avLst/>
          </a:prstGeom>
        </p:spPr>
        <p:txBody>
          <a:bodyPr wrap="square">
            <a:spAutoFit/>
          </a:bodyPr>
          <a:lstStyle/>
          <a:p>
            <a:r>
              <a:rPr lang="zh-CN" altLang="zh-CN" sz="1385" kern="0" dirty="0">
                <a:solidFill>
                  <a:srgbClr val="484849"/>
                </a:solidFill>
                <a:latin typeface="微软雅黑"/>
                <a:ea typeface="微软雅黑"/>
              </a:rPr>
              <a:t>美国波音公司的</a:t>
            </a:r>
            <a:r>
              <a:rPr lang="en-US" altLang="zh-CN" sz="1385" kern="0" dirty="0" err="1">
                <a:solidFill>
                  <a:srgbClr val="484849"/>
                </a:solidFill>
                <a:latin typeface="微软雅黑"/>
                <a:ea typeface="微软雅黑"/>
              </a:rPr>
              <a:t>Kulfan</a:t>
            </a:r>
            <a:r>
              <a:rPr lang="zh-CN" altLang="zh-CN" sz="1385" kern="0" dirty="0">
                <a:solidFill>
                  <a:srgbClr val="484849"/>
                </a:solidFill>
                <a:latin typeface="微软雅黑"/>
                <a:ea typeface="微软雅黑"/>
              </a:rPr>
              <a:t>等人提出了一种新方法，基于类型函数</a:t>
            </a:r>
            <a:r>
              <a:rPr lang="en-US" altLang="zh-CN" sz="1385" kern="0" dirty="0">
                <a:solidFill>
                  <a:srgbClr val="484849"/>
                </a:solidFill>
                <a:latin typeface="微软雅黑"/>
                <a:ea typeface="微软雅黑"/>
              </a:rPr>
              <a:t>/</a:t>
            </a:r>
            <a:r>
              <a:rPr lang="zh-CN" altLang="zh-CN" sz="1385" kern="0" dirty="0">
                <a:solidFill>
                  <a:srgbClr val="484849"/>
                </a:solidFill>
                <a:latin typeface="微软雅黑"/>
                <a:ea typeface="微软雅黑"/>
              </a:rPr>
              <a:t>形状函数变换</a:t>
            </a:r>
            <a:r>
              <a:rPr lang="zh-CN" altLang="en-US" sz="1385" kern="0" dirty="0">
                <a:solidFill>
                  <a:srgbClr val="484849"/>
                </a:solidFill>
                <a:latin typeface="微软雅黑"/>
                <a:ea typeface="微软雅黑"/>
              </a:rPr>
              <a:t>（</a:t>
            </a:r>
            <a:r>
              <a:rPr lang="en-US" altLang="zh-CN" sz="1385" kern="0" dirty="0">
                <a:solidFill>
                  <a:srgbClr val="484849"/>
                </a:solidFill>
                <a:latin typeface="微软雅黑"/>
                <a:ea typeface="微软雅黑"/>
              </a:rPr>
              <a:t>CST</a:t>
            </a:r>
            <a:r>
              <a:rPr lang="zh-CN" altLang="en-US" sz="1385" kern="0" dirty="0">
                <a:solidFill>
                  <a:srgbClr val="484849"/>
                </a:solidFill>
                <a:latin typeface="微软雅黑"/>
                <a:ea typeface="微软雅黑"/>
              </a:rPr>
              <a:t>）的参数化方法。在</a:t>
            </a:r>
            <a:r>
              <a:rPr lang="en-US" altLang="zh-CN" sz="1385" kern="0" dirty="0">
                <a:solidFill>
                  <a:srgbClr val="484849"/>
                </a:solidFill>
                <a:latin typeface="微软雅黑"/>
                <a:ea typeface="微软雅黑"/>
              </a:rPr>
              <a:t>CST</a:t>
            </a:r>
            <a:r>
              <a:rPr lang="zh-CN" altLang="en-US" sz="1385" kern="0" dirty="0">
                <a:solidFill>
                  <a:srgbClr val="484849"/>
                </a:solidFill>
                <a:latin typeface="微软雅黑"/>
                <a:ea typeface="微软雅黑"/>
              </a:rPr>
              <a:t>方法中，使用类型函数来定义几何外形的种类，形成基本的几何外形。同类型的几何外形由这个基本的几何外形派生实现。然后再使用形状函数对类型函数形成的基本外形修正。这样就能以较少的参数描绘复杂的几何外形。该方法控制参数少，适应性强，精度较高。故选取</a:t>
            </a:r>
            <a:r>
              <a:rPr lang="en-US" altLang="zh-CN" sz="1385" kern="0" dirty="0">
                <a:solidFill>
                  <a:srgbClr val="484849"/>
                </a:solidFill>
                <a:latin typeface="微软雅黑"/>
                <a:ea typeface="微软雅黑"/>
              </a:rPr>
              <a:t>CST</a:t>
            </a:r>
            <a:r>
              <a:rPr lang="zh-CN" altLang="en-US" sz="1385" kern="0" dirty="0">
                <a:solidFill>
                  <a:srgbClr val="484849"/>
                </a:solidFill>
                <a:latin typeface="微软雅黑"/>
                <a:ea typeface="微软雅黑"/>
              </a:rPr>
              <a:t>方法实现建模。</a:t>
            </a:r>
          </a:p>
        </p:txBody>
      </p:sp>
    </p:spTree>
    <p:extLst>
      <p:ext uri="{BB962C8B-B14F-4D97-AF65-F5344CB8AC3E}">
        <p14:creationId xmlns:p14="http://schemas.microsoft.com/office/powerpoint/2010/main" val="37008019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9.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1_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1310</TotalTime>
  <Words>1766</Words>
  <Application>Microsoft Office PowerPoint</Application>
  <PresentationFormat>宽屏</PresentationFormat>
  <Paragraphs>105</Paragraphs>
  <Slides>22</Slides>
  <Notes>3</Notes>
  <HiddenSlides>0</HiddenSlides>
  <MMClips>1</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2</vt:i4>
      </vt:variant>
      <vt:variant>
        <vt:lpstr>幻灯片标题</vt:lpstr>
      </vt:variant>
      <vt:variant>
        <vt:i4>22</vt:i4>
      </vt:variant>
    </vt:vector>
  </HeadingPairs>
  <TitlesOfParts>
    <vt:vector size="40" baseType="lpstr">
      <vt:lpstr>等线</vt:lpstr>
      <vt:lpstr>方正兰亭黑_GBK</vt:lpstr>
      <vt:lpstr>黑体</vt:lpstr>
      <vt:lpstr>华光楷体_CNKI</vt:lpstr>
      <vt:lpstr>宋体</vt:lpstr>
      <vt:lpstr>微软雅黑</vt:lpstr>
      <vt:lpstr>微软雅黑 Light</vt:lpstr>
      <vt:lpstr>Arial</vt:lpstr>
      <vt:lpstr>Calibri</vt:lpstr>
      <vt:lpstr>Calibri Light</vt:lpstr>
      <vt:lpstr>Courier New</vt:lpstr>
      <vt:lpstr>Open Sans</vt:lpstr>
      <vt:lpstr>Segoe UI Light</vt:lpstr>
      <vt:lpstr>Times New Roman</vt:lpstr>
      <vt:lpstr>Wingdings</vt:lpstr>
      <vt:lpstr>1_Office 主题​​</vt:lpstr>
      <vt:lpstr>Visio</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lenovo</cp:lastModifiedBy>
  <cp:revision>173</cp:revision>
  <dcterms:created xsi:type="dcterms:W3CDTF">2022-03-02T11:05:10Z</dcterms:created>
  <dcterms:modified xsi:type="dcterms:W3CDTF">2022-05-27T10:01:01Z</dcterms:modified>
</cp:coreProperties>
</file>

<file path=docProps/thumbnail.jpeg>
</file>